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65" r:id="rId5"/>
    <p:sldId id="266" r:id="rId6"/>
    <p:sldId id="259" r:id="rId7"/>
    <p:sldId id="267" r:id="rId8"/>
    <p:sldId id="261" r:id="rId9"/>
    <p:sldId id="268" r:id="rId10"/>
    <p:sldId id="276" r:id="rId11"/>
    <p:sldId id="283" r:id="rId12"/>
    <p:sldId id="269" r:id="rId13"/>
    <p:sldId id="270" r:id="rId14"/>
    <p:sldId id="279" r:id="rId15"/>
    <p:sldId id="284" r:id="rId16"/>
    <p:sldId id="280" r:id="rId17"/>
    <p:sldId id="281" r:id="rId18"/>
    <p:sldId id="271" r:id="rId19"/>
    <p:sldId id="277" r:id="rId20"/>
    <p:sldId id="272" r:id="rId21"/>
    <p:sldId id="282" r:id="rId22"/>
    <p:sldId id="278" r:id="rId23"/>
    <p:sldId id="273" r:id="rId24"/>
    <p:sldId id="274"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65" d="100"/>
          <a:sy n="65" d="100"/>
        </p:scale>
        <p:origin x="6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title>
      <c:layout>
        <c:manualLayout>
          <c:xMode val="edge"/>
          <c:yMode val="edge"/>
          <c:x val="0.48932405017536645"/>
          <c:y val="0"/>
        </c:manualLayout>
      </c:layout>
      <c:overlay val="0"/>
    </c:title>
    <c:autoTitleDeleted val="0"/>
    <c:plotArea>
      <c:layout>
        <c:manualLayout>
          <c:layoutTarget val="inner"/>
          <c:xMode val="edge"/>
          <c:yMode val="edge"/>
          <c:x val="4.8027975632332832E-2"/>
          <c:y val="0.16357336898465433"/>
          <c:w val="0.96163161366124372"/>
          <c:h val="0.65285081414069279"/>
        </c:manualLayout>
      </c:layout>
      <c:lineChart>
        <c:grouping val="standard"/>
        <c:varyColors val="0"/>
        <c:ser>
          <c:idx val="0"/>
          <c:order val="0"/>
          <c:tx>
            <c:strRef>
              <c:f>Sheet1!$B$1</c:f>
              <c:strCache>
                <c:ptCount val="1"/>
                <c:pt idx="0">
                  <c:v>mortality</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2021</c:v>
                </c:pt>
                <c:pt idx="1">
                  <c:v>2022</c:v>
                </c:pt>
                <c:pt idx="2">
                  <c:v>2023</c:v>
                </c:pt>
                <c:pt idx="3">
                  <c:v>2024</c:v>
                </c:pt>
              </c:numCache>
            </c:numRef>
          </c:cat>
          <c:val>
            <c:numRef>
              <c:f>Sheet1!$B$2:$B$8</c:f>
              <c:numCache>
                <c:formatCode>0%</c:formatCode>
                <c:ptCount val="7"/>
                <c:pt idx="0">
                  <c:v>0.06</c:v>
                </c:pt>
                <c:pt idx="1">
                  <c:v>5.8000000000000003E-2</c:v>
                </c:pt>
                <c:pt idx="2">
                  <c:v>0.05</c:v>
                </c:pt>
                <c:pt idx="3">
                  <c:v>0.02</c:v>
                </c:pt>
              </c:numCache>
            </c:numRef>
          </c:val>
          <c:smooth val="0"/>
          <c:extLst>
            <c:ext xmlns:c16="http://schemas.microsoft.com/office/drawing/2014/chart" uri="{C3380CC4-5D6E-409C-BE32-E72D297353CC}">
              <c16:uniqueId val="{00000000-DEB8-423C-92D1-04ECB3942BE1}"/>
            </c:ext>
          </c:extLst>
        </c:ser>
        <c:dLbls>
          <c:showLegendKey val="0"/>
          <c:showVal val="0"/>
          <c:showCatName val="0"/>
          <c:showSerName val="0"/>
          <c:showPercent val="0"/>
          <c:showBubbleSize val="0"/>
        </c:dLbls>
        <c:marker val="1"/>
        <c:smooth val="0"/>
        <c:axId val="116903296"/>
        <c:axId val="121472128"/>
      </c:lineChart>
      <c:catAx>
        <c:axId val="116903296"/>
        <c:scaling>
          <c:orientation val="minMax"/>
        </c:scaling>
        <c:delete val="0"/>
        <c:axPos val="b"/>
        <c:numFmt formatCode="General" sourceLinked="1"/>
        <c:majorTickMark val="out"/>
        <c:minorTickMark val="none"/>
        <c:tickLblPos val="nextTo"/>
        <c:crossAx val="121472128"/>
        <c:crosses val="autoZero"/>
        <c:auto val="1"/>
        <c:lblAlgn val="ctr"/>
        <c:lblOffset val="100"/>
        <c:noMultiLvlLbl val="0"/>
      </c:catAx>
      <c:valAx>
        <c:axId val="121472128"/>
        <c:scaling>
          <c:orientation val="minMax"/>
        </c:scaling>
        <c:delete val="0"/>
        <c:axPos val="l"/>
        <c:numFmt formatCode="0%" sourceLinked="1"/>
        <c:majorTickMark val="out"/>
        <c:minorTickMark val="none"/>
        <c:tickLblPos val="nextTo"/>
        <c:crossAx val="11690329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79FC78-261F-4AA7-8B74-A88F2D3757C7}"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B412E-9837-406F-8F79-B9035D3DB882}" type="slidenum">
              <a:rPr lang="en-US" smtClean="0"/>
              <a:t>‹#›</a:t>
            </a:fld>
            <a:endParaRPr lang="en-US" dirty="0"/>
          </a:p>
        </p:txBody>
      </p:sp>
    </p:spTree>
    <p:extLst>
      <p:ext uri="{BB962C8B-B14F-4D97-AF65-F5344CB8AC3E}">
        <p14:creationId xmlns:p14="http://schemas.microsoft.com/office/powerpoint/2010/main" val="418287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9FC78-261F-4AA7-8B74-A88F2D3757C7}"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B412E-9837-406F-8F79-B9035D3DB882}" type="slidenum">
              <a:rPr lang="en-US" smtClean="0"/>
              <a:t>‹#›</a:t>
            </a:fld>
            <a:endParaRPr lang="en-US" dirty="0"/>
          </a:p>
        </p:txBody>
      </p:sp>
    </p:spTree>
    <p:extLst>
      <p:ext uri="{BB962C8B-B14F-4D97-AF65-F5344CB8AC3E}">
        <p14:creationId xmlns:p14="http://schemas.microsoft.com/office/powerpoint/2010/main" val="263399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9FC78-261F-4AA7-8B74-A88F2D3757C7}"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B412E-9837-406F-8F79-B9035D3DB882}" type="slidenum">
              <a:rPr lang="en-US" smtClean="0"/>
              <a:t>‹#›</a:t>
            </a:fld>
            <a:endParaRPr lang="en-US" dirty="0"/>
          </a:p>
        </p:txBody>
      </p:sp>
    </p:spTree>
    <p:extLst>
      <p:ext uri="{BB962C8B-B14F-4D97-AF65-F5344CB8AC3E}">
        <p14:creationId xmlns:p14="http://schemas.microsoft.com/office/powerpoint/2010/main" val="159694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4B4A6-53BB-23CD-2140-76E16371BE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25A3EFE3-3AD0-0A4B-258C-77961D78A3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93FD8E43-5D0E-C3EE-5B56-00BE0B2A43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098CE558-1121-038E-C99F-AEFC5CF99B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175AF170-F43A-5144-5825-CB53641FB8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38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E390-E1C2-528D-9C79-A140E721818C}"/>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64F3959D-186F-B748-B162-E8745AC677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872E7BF8-43E3-4178-F6D8-D0EB03794E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BBFECA0E-0F06-42D8-A427-E7D9BA88ED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CF59ED01-8A4A-347C-9BB2-899E70BB4B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590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1E32-A371-9489-A9CC-A978C5AE7A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6C3B5FE8-478A-6BFC-1AD8-831FD5D272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5EDB6C-9385-B63E-5ACD-870C08D3CE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6A29627A-729D-AFBC-E385-C550C2F131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12CCC59D-91D4-2B70-FEA6-2D6AB16CAE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9961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F5AF-F5D7-258B-D553-E15944D2297A}"/>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F5B14EC7-4A46-CE51-4015-889562D717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7032D657-30E4-2A2D-0B0F-67D9CA902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0B493C23-7764-6E10-6E08-BE6F568323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15B8B222-2406-E639-481A-A03C3D1FFF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A7E7BB7D-DF61-6948-2391-E0B239AC3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3543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CCAE-6312-E92F-E0C7-AF5CB13E218A}"/>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24E15651-B02C-705F-D2D4-66B6B50B3E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19732-8CE1-4EC6-9203-7D423A0D7D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D5B52CC3-6142-4131-3FB4-BCA8DB1B6A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69F634-FDC8-9834-5C43-657255CBD3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DC105742-80DE-058B-2EE3-E473C8C6E8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Footer Placeholder 7">
            <a:extLst>
              <a:ext uri="{FF2B5EF4-FFF2-40B4-BE49-F238E27FC236}">
                <a16:creationId xmlns:a16="http://schemas.microsoft.com/office/drawing/2014/main" id="{7FC4AD59-A31E-7FF2-308E-B2F2FA38A1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Slide Number Placeholder 8">
            <a:extLst>
              <a:ext uri="{FF2B5EF4-FFF2-40B4-BE49-F238E27FC236}">
                <a16:creationId xmlns:a16="http://schemas.microsoft.com/office/drawing/2014/main" id="{C1F7FA46-0CDA-150D-E86A-5D965A2A66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2033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843D-81E9-3B2B-C165-FB17268E134A}"/>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B0AD028E-B067-BB57-991F-9C03BBD681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90BFA30E-4EC9-F5D8-C83D-9C376C8380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928A12E7-12DD-3ECC-21D0-B0AF6FB828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556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8704-AA4C-0292-25E3-8D83473F45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Footer Placeholder 2">
            <a:extLst>
              <a:ext uri="{FF2B5EF4-FFF2-40B4-BE49-F238E27FC236}">
                <a16:creationId xmlns:a16="http://schemas.microsoft.com/office/drawing/2014/main" id="{5A11C49E-B201-A149-1754-31E3D951C9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54521175-5758-DB37-3746-AA6A1A20DA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7646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171E-2477-0C6D-04FB-2ACD9DDA6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D9DEB594-E40B-08B5-7AE7-62D98FD57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13DF5CDD-0662-9D0E-2B1F-7C618359F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D0F43B-107A-4593-7A03-520D8E4E6A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66D63583-467D-00A8-3586-DC331B21BB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7C145D63-8404-4B5A-7309-3E254691DE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379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9FC78-261F-4AA7-8B74-A88F2D3757C7}"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B412E-9837-406F-8F79-B9035D3DB882}" type="slidenum">
              <a:rPr lang="en-US" smtClean="0"/>
              <a:t>‹#›</a:t>
            </a:fld>
            <a:endParaRPr lang="en-US" dirty="0"/>
          </a:p>
        </p:txBody>
      </p:sp>
    </p:spTree>
    <p:extLst>
      <p:ext uri="{BB962C8B-B14F-4D97-AF65-F5344CB8AC3E}">
        <p14:creationId xmlns:p14="http://schemas.microsoft.com/office/powerpoint/2010/main" val="248887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B798-445A-C5E5-3D0A-666C21CB9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5EF19C1A-2041-FA33-743C-7EEA1C684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2BC930F8-7F7B-868A-0BDE-9E6BF3328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0BC9F-9662-3407-B097-62C5EE9134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D2E44B9D-6613-37C2-15D3-0BEB97E720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D0BCC4B4-361E-B993-1A4F-1DBDA762E6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8021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8FB9-DF94-E433-FBB4-5DC403EF27B5}"/>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E484F98C-0A0C-53E5-33C8-3D97B88C46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D00FC6DF-23C6-321B-F0F0-7BD16DB208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D5BB5AE8-F9A3-5CFE-B631-B3FA838A7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12952A6E-B3EB-F53C-D7A9-0F5E77FB74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7749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268B9C-89D4-878A-A6FA-C431AE3677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8DEE390B-0F57-542B-4EAB-E317ECC84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4691E481-0B67-55CA-4C6A-303B018968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9BEA4C28-CB1B-B457-826D-AED537D2CB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6562EBE5-74CD-5707-19EB-AD47220AEB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5601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4B4A6-53BB-23CD-2140-76E16371BE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25A3EFE3-3AD0-0A4B-258C-77961D78A3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93FD8E43-5D0E-C3EE-5B56-00BE0B2A43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098CE558-1121-038E-C99F-AEFC5CF99B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175AF170-F43A-5144-5825-CB53641FB8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0020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E390-E1C2-528D-9C79-A140E721818C}"/>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64F3959D-186F-B748-B162-E8745AC677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872E7BF8-43E3-4178-F6D8-D0EB03794E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BBFECA0E-0F06-42D8-A427-E7D9BA88ED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CF59ED01-8A4A-347C-9BB2-899E70BB4B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6013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1E32-A371-9489-A9CC-A978C5AE7A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6C3B5FE8-478A-6BFC-1AD8-831FD5D272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5EDB6C-9385-B63E-5ACD-870C08D3CE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6A29627A-729D-AFBC-E385-C550C2F131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12CCC59D-91D4-2B70-FEA6-2D6AB16CAE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1089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F5AF-F5D7-258B-D553-E15944D2297A}"/>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F5B14EC7-4A46-CE51-4015-889562D717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7032D657-30E4-2A2D-0B0F-67D9CA902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0B493C23-7764-6E10-6E08-BE6F568323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15B8B222-2406-E639-481A-A03C3D1FFF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A7E7BB7D-DF61-6948-2391-E0B239AC3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8741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CCAE-6312-E92F-E0C7-AF5CB13E218A}"/>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24E15651-B02C-705F-D2D4-66B6B50B3E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19732-8CE1-4EC6-9203-7D423A0D7D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D5B52CC3-6142-4131-3FB4-BCA8DB1B6A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69F634-FDC8-9834-5C43-657255CBD3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DC105742-80DE-058B-2EE3-E473C8C6E8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Footer Placeholder 7">
            <a:extLst>
              <a:ext uri="{FF2B5EF4-FFF2-40B4-BE49-F238E27FC236}">
                <a16:creationId xmlns:a16="http://schemas.microsoft.com/office/drawing/2014/main" id="{7FC4AD59-A31E-7FF2-308E-B2F2FA38A1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Slide Number Placeholder 8">
            <a:extLst>
              <a:ext uri="{FF2B5EF4-FFF2-40B4-BE49-F238E27FC236}">
                <a16:creationId xmlns:a16="http://schemas.microsoft.com/office/drawing/2014/main" id="{C1F7FA46-0CDA-150D-E86A-5D965A2A66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582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843D-81E9-3B2B-C165-FB17268E134A}"/>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B0AD028E-B067-BB57-991F-9C03BBD681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90BFA30E-4EC9-F5D8-C83D-9C376C8380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928A12E7-12DD-3ECC-21D0-B0AF6FB828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2520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8704-AA4C-0292-25E3-8D83473F45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Footer Placeholder 2">
            <a:extLst>
              <a:ext uri="{FF2B5EF4-FFF2-40B4-BE49-F238E27FC236}">
                <a16:creationId xmlns:a16="http://schemas.microsoft.com/office/drawing/2014/main" id="{5A11C49E-B201-A149-1754-31E3D951C9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54521175-5758-DB37-3746-AA6A1A20DA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383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79FC78-261F-4AA7-8B74-A88F2D3757C7}" type="datetimeFigureOut">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CB412E-9837-406F-8F79-B9035D3DB882}" type="slidenum">
              <a:rPr lang="en-US" smtClean="0"/>
              <a:t>‹#›</a:t>
            </a:fld>
            <a:endParaRPr lang="en-US" dirty="0"/>
          </a:p>
        </p:txBody>
      </p:sp>
    </p:spTree>
    <p:extLst>
      <p:ext uri="{BB962C8B-B14F-4D97-AF65-F5344CB8AC3E}">
        <p14:creationId xmlns:p14="http://schemas.microsoft.com/office/powerpoint/2010/main" val="4265965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171E-2477-0C6D-04FB-2ACD9DDA6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D9DEB594-E40B-08B5-7AE7-62D98FD57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13DF5CDD-0662-9D0E-2B1F-7C618359F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D0F43B-107A-4593-7A03-520D8E4E6A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66D63583-467D-00A8-3586-DC331B21BB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7C145D63-8404-4B5A-7309-3E254691DE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6890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B798-445A-C5E5-3D0A-666C21CB9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5EF19C1A-2041-FA33-743C-7EEA1C684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2BC930F8-7F7B-868A-0BDE-9E6BF3328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0BC9F-9662-3407-B097-62C5EE9134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D2E44B9D-6613-37C2-15D3-0BEB97E720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D0BCC4B4-361E-B993-1A4F-1DBDA762E6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699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8FB9-DF94-E433-FBB4-5DC403EF27B5}"/>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E484F98C-0A0C-53E5-33C8-3D97B88C46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D00FC6DF-23C6-321B-F0F0-7BD16DB208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D5BB5AE8-F9A3-5CFE-B631-B3FA838A7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12952A6E-B3EB-F53C-D7A9-0F5E77FB74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3778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268B9C-89D4-878A-A6FA-C431AE3677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8DEE390B-0F57-542B-4EAB-E317ECC84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4691E481-0B67-55CA-4C6A-303B018968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9BEA4C28-CB1B-B457-826D-AED537D2CB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6562EBE5-74CD-5707-19EB-AD47220AEB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5772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4B4A6-53BB-23CD-2140-76E16371BE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25A3EFE3-3AD0-0A4B-258C-77961D78A3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93FD8E43-5D0E-C3EE-5B56-00BE0B2A43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098CE558-1121-038E-C99F-AEFC5CF99B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175AF170-F43A-5144-5825-CB53641FB8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376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E390-E1C2-528D-9C79-A140E721818C}"/>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64F3959D-186F-B748-B162-E8745AC677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872E7BF8-43E3-4178-F6D8-D0EB03794E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BBFECA0E-0F06-42D8-A427-E7D9BA88ED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CF59ED01-8A4A-347C-9BB2-899E70BB4B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0843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1E32-A371-9489-A9CC-A978C5AE7A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6C3B5FE8-478A-6BFC-1AD8-831FD5D272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5EDB6C-9385-B63E-5ACD-870C08D3CE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6A29627A-729D-AFBC-E385-C550C2F131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12CCC59D-91D4-2B70-FEA6-2D6AB16CAE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7372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F5AF-F5D7-258B-D553-E15944D2297A}"/>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F5B14EC7-4A46-CE51-4015-889562D717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7032D657-30E4-2A2D-0B0F-67D9CA902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0B493C23-7764-6E10-6E08-BE6F568323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15B8B222-2406-E639-481A-A03C3D1FFF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A7E7BB7D-DF61-6948-2391-E0B239AC3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5737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CCAE-6312-E92F-E0C7-AF5CB13E218A}"/>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24E15651-B02C-705F-D2D4-66B6B50B3E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19732-8CE1-4EC6-9203-7D423A0D7D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D5B52CC3-6142-4131-3FB4-BCA8DB1B6A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69F634-FDC8-9834-5C43-657255CBD3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DC105742-80DE-058B-2EE3-E473C8C6E8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Footer Placeholder 7">
            <a:extLst>
              <a:ext uri="{FF2B5EF4-FFF2-40B4-BE49-F238E27FC236}">
                <a16:creationId xmlns:a16="http://schemas.microsoft.com/office/drawing/2014/main" id="{7FC4AD59-A31E-7FF2-308E-B2F2FA38A1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Slide Number Placeholder 8">
            <a:extLst>
              <a:ext uri="{FF2B5EF4-FFF2-40B4-BE49-F238E27FC236}">
                <a16:creationId xmlns:a16="http://schemas.microsoft.com/office/drawing/2014/main" id="{C1F7FA46-0CDA-150D-E86A-5D965A2A66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8635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843D-81E9-3B2B-C165-FB17268E134A}"/>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B0AD028E-B067-BB57-991F-9C03BBD681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90BFA30E-4EC9-F5D8-C83D-9C376C8380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928A12E7-12DD-3ECC-21D0-B0AF6FB828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616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79FC78-261F-4AA7-8B74-A88F2D3757C7}"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CB412E-9837-406F-8F79-B9035D3DB882}" type="slidenum">
              <a:rPr lang="en-US" smtClean="0"/>
              <a:t>‹#›</a:t>
            </a:fld>
            <a:endParaRPr lang="en-US" dirty="0"/>
          </a:p>
        </p:txBody>
      </p:sp>
    </p:spTree>
    <p:extLst>
      <p:ext uri="{BB962C8B-B14F-4D97-AF65-F5344CB8AC3E}">
        <p14:creationId xmlns:p14="http://schemas.microsoft.com/office/powerpoint/2010/main" val="36185382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8704-AA4C-0292-25E3-8D83473F45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Footer Placeholder 2">
            <a:extLst>
              <a:ext uri="{FF2B5EF4-FFF2-40B4-BE49-F238E27FC236}">
                <a16:creationId xmlns:a16="http://schemas.microsoft.com/office/drawing/2014/main" id="{5A11C49E-B201-A149-1754-31E3D951C9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54521175-5758-DB37-3746-AA6A1A20DA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8561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171E-2477-0C6D-04FB-2ACD9DDA6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D9DEB594-E40B-08B5-7AE7-62D98FD57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13DF5CDD-0662-9D0E-2B1F-7C618359F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D0F43B-107A-4593-7A03-520D8E4E6A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66D63583-467D-00A8-3586-DC331B21BB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7C145D63-8404-4B5A-7309-3E254691DE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3081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B798-445A-C5E5-3D0A-666C21CB9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5EF19C1A-2041-FA33-743C-7EEA1C684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2BC930F8-7F7B-868A-0BDE-9E6BF3328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0BC9F-9662-3407-B097-62C5EE9134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D2E44B9D-6613-37C2-15D3-0BEB97E720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D0BCC4B4-361E-B993-1A4F-1DBDA762E6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8236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8FB9-DF94-E433-FBB4-5DC403EF27B5}"/>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E484F98C-0A0C-53E5-33C8-3D97B88C46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D00FC6DF-23C6-321B-F0F0-7BD16DB208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D5BB5AE8-F9A3-5CFE-B631-B3FA838A7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12952A6E-B3EB-F53C-D7A9-0F5E77FB74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370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268B9C-89D4-878A-A6FA-C431AE3677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8DEE390B-0F57-542B-4EAB-E317ECC84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4691E481-0B67-55CA-4C6A-303B018968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9BEA4C28-CB1B-B457-826D-AED537D2CB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6562EBE5-74CD-5707-19EB-AD47220AEB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946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79FC78-261F-4AA7-8B74-A88F2D3757C7}" type="datetimeFigureOut">
              <a:rPr lang="en-US" smtClean="0"/>
              <a:t>10/16/2025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CB412E-9837-406F-8F79-B9035D3DB882}" type="slidenum">
              <a:rPr lang="en-US" smtClean="0"/>
              <a:t>‹#›</a:t>
            </a:fld>
            <a:endParaRPr lang="en-US" dirty="0"/>
          </a:p>
        </p:txBody>
      </p:sp>
    </p:spTree>
    <p:extLst>
      <p:ext uri="{BB962C8B-B14F-4D97-AF65-F5344CB8AC3E}">
        <p14:creationId xmlns:p14="http://schemas.microsoft.com/office/powerpoint/2010/main" val="226972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79FC78-261F-4AA7-8B74-A88F2D3757C7}" type="datetimeFigureOut">
              <a:rPr lang="en-US" smtClean="0"/>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CB412E-9837-406F-8F79-B9035D3DB882}" type="slidenum">
              <a:rPr lang="en-US" smtClean="0"/>
              <a:t>‹#›</a:t>
            </a:fld>
            <a:endParaRPr lang="en-US" dirty="0"/>
          </a:p>
        </p:txBody>
      </p:sp>
    </p:spTree>
    <p:extLst>
      <p:ext uri="{BB962C8B-B14F-4D97-AF65-F5344CB8AC3E}">
        <p14:creationId xmlns:p14="http://schemas.microsoft.com/office/powerpoint/2010/main" val="14576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9FC78-261F-4AA7-8B74-A88F2D3757C7}" type="datetimeFigureOut">
              <a:rPr lang="en-US" smtClean="0"/>
              <a:t>10/16/2025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CB412E-9837-406F-8F79-B9035D3DB882}" type="slidenum">
              <a:rPr lang="en-US" smtClean="0"/>
              <a:t>‹#›</a:t>
            </a:fld>
            <a:endParaRPr lang="en-US" dirty="0"/>
          </a:p>
        </p:txBody>
      </p:sp>
    </p:spTree>
    <p:extLst>
      <p:ext uri="{BB962C8B-B14F-4D97-AF65-F5344CB8AC3E}">
        <p14:creationId xmlns:p14="http://schemas.microsoft.com/office/powerpoint/2010/main" val="125936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79FC78-261F-4AA7-8B74-A88F2D3757C7}"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CB412E-9837-406F-8F79-B9035D3DB882}" type="slidenum">
              <a:rPr lang="en-US" smtClean="0"/>
              <a:t>‹#›</a:t>
            </a:fld>
            <a:endParaRPr lang="en-US" dirty="0"/>
          </a:p>
        </p:txBody>
      </p:sp>
    </p:spTree>
    <p:extLst>
      <p:ext uri="{BB962C8B-B14F-4D97-AF65-F5344CB8AC3E}">
        <p14:creationId xmlns:p14="http://schemas.microsoft.com/office/powerpoint/2010/main" val="312670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79FC78-261F-4AA7-8B74-A88F2D3757C7}" type="datetimeFigureOut">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CB412E-9837-406F-8F79-B9035D3DB882}" type="slidenum">
              <a:rPr lang="en-US" smtClean="0"/>
              <a:t>‹#›</a:t>
            </a:fld>
            <a:endParaRPr lang="en-US" dirty="0"/>
          </a:p>
        </p:txBody>
      </p:sp>
    </p:spTree>
    <p:extLst>
      <p:ext uri="{BB962C8B-B14F-4D97-AF65-F5344CB8AC3E}">
        <p14:creationId xmlns:p14="http://schemas.microsoft.com/office/powerpoint/2010/main" val="107067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9FC78-261F-4AA7-8B74-A88F2D3757C7}" type="datetimeFigureOut">
              <a:rPr lang="en-US" smtClean="0"/>
              <a:t>10/16/2025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B412E-9837-406F-8F79-B9035D3DB882}" type="slidenum">
              <a:rPr lang="en-US" smtClean="0"/>
              <a:t>‹#›</a:t>
            </a:fld>
            <a:endParaRPr lang="en-US" dirty="0"/>
          </a:p>
        </p:txBody>
      </p:sp>
    </p:spTree>
    <p:extLst>
      <p:ext uri="{BB962C8B-B14F-4D97-AF65-F5344CB8AC3E}">
        <p14:creationId xmlns:p14="http://schemas.microsoft.com/office/powerpoint/2010/main" val="177958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15ACB-A84F-F9A6-2508-13990A9886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3C980409-C58E-659F-FFC5-B72B847A7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A9E02E97-9912-6064-CD41-C80B83483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87EA068B-E2F6-376F-6468-0EB7FB15A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3F3AEF27-43BB-49EF-10F5-EEDAEAF7A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715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15ACB-A84F-F9A6-2508-13990A9886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3C980409-C58E-659F-FFC5-B72B847A7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A9E02E97-9912-6064-CD41-C80B83483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87EA068B-E2F6-376F-6468-0EB7FB15A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3F3AEF27-43BB-49EF-10F5-EEDAEAF7A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855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15ACB-A84F-F9A6-2508-13990A9886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3C980409-C58E-659F-FFC5-B72B847A7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A9E02E97-9912-6064-CD41-C80B83483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80A370-8D31-4BE7-9C47-0A06DC46AB52}" type="datetimeFigureOut">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87EA068B-E2F6-376F-6468-0EB7FB15A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3F3AEF27-43BB-49EF-10F5-EEDAEAF7A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441EE8-E0B6-4D3E-83A5-A4FEB825DBEC}" type="slidenum">
              <a:rPr kumimoji="0" lang="en-K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K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895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529" y="0"/>
            <a:ext cx="10902721" cy="375487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APPLICATION OF ARTIFICIAL INTELIGENCE(AI) in TB mortality reduction in Homabay County Referral Hospital  Homabay  town,  Homabay  County among TB patients diagnosed  in the facility 2023-2024</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2060"/>
              </a:solidFill>
              <a:effectLst/>
              <a:uLnTx/>
              <a:uFillTx/>
              <a:latin typeface="Aptos Display" panose="020B0004020202020204"/>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Aptos Display" panose="020B0004020202020204"/>
            </a:endParaRPr>
          </a:p>
        </p:txBody>
      </p:sp>
      <p:sp>
        <p:nvSpPr>
          <p:cNvPr id="4" name="Rectangle 3"/>
          <p:cNvSpPr/>
          <p:nvPr/>
        </p:nvSpPr>
        <p:spPr>
          <a:xfrm>
            <a:off x="805208" y="4385728"/>
            <a:ext cx="10898908" cy="1751249"/>
          </a:xfrm>
          <a:prstGeom prst="rect">
            <a:avLst/>
          </a:prstGeom>
        </p:spPr>
        <p:txBody>
          <a:bodyPr wrap="square">
            <a:spAutoFit/>
          </a:bodyPr>
          <a:lstStyle/>
          <a:p>
            <a:pPr lvl="0" algn="ctr">
              <a:lnSpc>
                <a:spcPct val="90000"/>
              </a:lnSpc>
              <a:spcBef>
                <a:spcPts val="1000"/>
              </a:spcBef>
            </a:pPr>
            <a:r>
              <a:rPr lang="en-US" sz="2400" b="1" dirty="0" smtClean="0">
                <a:solidFill>
                  <a:prstClr val="black">
                    <a:lumMod val="50000"/>
                    <a:lumOff val="50000"/>
                  </a:prstClr>
                </a:solidFill>
                <a:latin typeface="Arial" panose="020B0604020202020204" pitchFamily="34" charset="0"/>
                <a:cs typeface="Arial" panose="020B0604020202020204" pitchFamily="34" charset="0"/>
              </a:rPr>
              <a:t>KCOA SCIENTIFIC CONFERENCE – LAKE NAIVASHA RESORT</a:t>
            </a:r>
            <a:endParaRPr lang="en-US" sz="2400" dirty="0">
              <a:solidFill>
                <a:prstClr val="black">
                  <a:lumMod val="50000"/>
                  <a:lumOff val="50000"/>
                </a:prstClr>
              </a:solidFill>
              <a:latin typeface="Arial" panose="020B0604020202020204" pitchFamily="34" charset="0"/>
              <a:cs typeface="Arial" panose="020B0604020202020204" pitchFamily="34" charset="0"/>
            </a:endParaRPr>
          </a:p>
          <a:p>
            <a:pPr lvl="0" algn="ctr">
              <a:lnSpc>
                <a:spcPct val="90000"/>
              </a:lnSpc>
              <a:spcBef>
                <a:spcPts val="1000"/>
              </a:spcBef>
            </a:pPr>
            <a:endParaRPr lang="en-US" sz="2400" dirty="0">
              <a:solidFill>
                <a:prstClr val="black">
                  <a:lumMod val="50000"/>
                  <a:lumOff val="50000"/>
                </a:prstClr>
              </a:solidFill>
              <a:latin typeface="Arial" panose="020B0604020202020204" pitchFamily="34" charset="0"/>
              <a:cs typeface="Arial" panose="020B0604020202020204" pitchFamily="34" charset="0"/>
            </a:endParaRPr>
          </a:p>
          <a:p>
            <a:pPr lvl="0" algn="ctr">
              <a:lnSpc>
                <a:spcPct val="90000"/>
              </a:lnSpc>
              <a:spcBef>
                <a:spcPts val="1000"/>
              </a:spcBef>
            </a:pPr>
            <a:r>
              <a:rPr lang="en-US" sz="2400" dirty="0" smtClean="0">
                <a:solidFill>
                  <a:prstClr val="black">
                    <a:lumMod val="50000"/>
                    <a:lumOff val="50000"/>
                  </a:prstClr>
                </a:solidFill>
                <a:latin typeface="Arial" panose="020B0604020202020204" pitchFamily="34" charset="0"/>
                <a:cs typeface="Arial" panose="020B0604020202020204" pitchFamily="34" charset="0"/>
              </a:rPr>
              <a:t> 15</a:t>
            </a:r>
            <a:r>
              <a:rPr lang="en-US" sz="2400" baseline="30000" dirty="0" smtClean="0">
                <a:solidFill>
                  <a:prstClr val="black">
                    <a:lumMod val="50000"/>
                    <a:lumOff val="50000"/>
                  </a:prstClr>
                </a:solidFill>
                <a:latin typeface="Arial" panose="020B0604020202020204" pitchFamily="34" charset="0"/>
                <a:cs typeface="Arial" panose="020B0604020202020204" pitchFamily="34" charset="0"/>
              </a:rPr>
              <a:t>th</a:t>
            </a:r>
            <a:r>
              <a:rPr lang="en-US" sz="2400" dirty="0" smtClean="0">
                <a:solidFill>
                  <a:prstClr val="black">
                    <a:lumMod val="50000"/>
                    <a:lumOff val="50000"/>
                  </a:prstClr>
                </a:solidFill>
                <a:latin typeface="Arial" panose="020B0604020202020204" pitchFamily="34" charset="0"/>
                <a:cs typeface="Arial" panose="020B0604020202020204" pitchFamily="34" charset="0"/>
              </a:rPr>
              <a:t> OCTOBER 2025</a:t>
            </a:r>
            <a:endParaRPr lang="en-US" sz="2400" dirty="0">
              <a:solidFill>
                <a:prstClr val="black">
                  <a:lumMod val="50000"/>
                  <a:lumOff val="50000"/>
                </a:prstClr>
              </a:solidFill>
              <a:latin typeface="Arial" panose="020B0604020202020204" pitchFamily="34" charset="0"/>
              <a:cs typeface="Arial" panose="020B0604020202020204" pitchFamily="34" charset="0"/>
            </a:endParaRPr>
          </a:p>
          <a:p>
            <a:pPr lvl="0" algn="ctr">
              <a:lnSpc>
                <a:spcPct val="90000"/>
              </a:lnSpc>
              <a:spcBef>
                <a:spcPts val="1000"/>
              </a:spcBef>
            </a:pPr>
            <a:r>
              <a:rPr lang="en-US" sz="2000" b="1" dirty="0" smtClean="0">
                <a:solidFill>
                  <a:prstClr val="black">
                    <a:lumMod val="50000"/>
                    <a:lumOff val="50000"/>
                  </a:prstClr>
                </a:solidFill>
                <a:latin typeface="Arial" panose="020B0604020202020204" pitchFamily="34" charset="0"/>
                <a:ea typeface="Calibri" panose="020F0502020204030204" pitchFamily="34" charset="0"/>
                <a:cs typeface="Arial" panose="020B0604020202020204" pitchFamily="34" charset="0"/>
              </a:rPr>
              <a:t> Okal </a:t>
            </a:r>
            <a:r>
              <a:rPr lang="en-US" sz="2000" dirty="0" smtClean="0">
                <a:solidFill>
                  <a:prstClr val="black">
                    <a:lumMod val="50000"/>
                    <a:lumOff val="50000"/>
                  </a:prstClr>
                </a:solidFill>
                <a:latin typeface="Arial" panose="020B0604020202020204" pitchFamily="34" charset="0"/>
                <a:ea typeface="Calibri" panose="020F0502020204030204" pitchFamily="34" charset="0"/>
                <a:cs typeface="Arial" panose="020B0604020202020204" pitchFamily="34" charset="0"/>
              </a:rPr>
              <a:t> </a:t>
            </a:r>
            <a:endParaRPr lang="en-US" sz="2000" b="1" dirty="0">
              <a:solidFill>
                <a:prstClr val="black">
                  <a:lumMod val="50000"/>
                  <a:lumOff val="50000"/>
                </a:prstClr>
              </a:solidFill>
              <a:latin typeface="Arial" panose="020B0604020202020204" pitchFamily="34" charset="0"/>
              <a:cs typeface="Arial" panose="020B0604020202020204" pitchFamily="34" charset="0"/>
            </a:endParaRPr>
          </a:p>
        </p:txBody>
      </p:sp>
      <p:pic>
        <p:nvPicPr>
          <p:cNvPr id="5" name="Picture 4"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212544" y="5575146"/>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692775"/>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280095" y="5461056"/>
            <a:ext cx="6853806" cy="369332"/>
          </a:xfrm>
          <a:prstGeom prst="rect">
            <a:avLst/>
          </a:prstGeom>
        </p:spPr>
        <p:txBody>
          <a:bodyPr wrap="square">
            <a:spAutoFit/>
          </a:bodyPr>
          <a:lstStyle/>
          <a:p>
            <a:r>
              <a:rPr lang="en-US" dirty="0" smtClean="0"/>
              <a:t>:</a:t>
            </a:r>
            <a:endParaRPr lang="en-US" dirty="0"/>
          </a:p>
        </p:txBody>
      </p:sp>
    </p:spTree>
    <p:extLst>
      <p:ext uri="{BB962C8B-B14F-4D97-AF65-F5344CB8AC3E}">
        <p14:creationId xmlns:p14="http://schemas.microsoft.com/office/powerpoint/2010/main" val="1090878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2159" y="309213"/>
            <a:ext cx="337303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002F6C"/>
                </a:solidFill>
                <a:effectLst/>
                <a:uLnTx/>
                <a:uFillTx/>
                <a:latin typeface="Arial" panose="020B0604020202020204" pitchFamily="34" charset="0"/>
                <a:ea typeface="+mj-ea"/>
                <a:cs typeface="Arial" panose="020B0604020202020204" pitchFamily="34" charset="0"/>
              </a:rPr>
              <a:t>Methodology</a:t>
            </a:r>
            <a:endParaRPr kumimoji="0" lang="en-US" sz="18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A652FD-BE5C-7CA9-1E7F-10CF9A0E86A5}"/>
              </a:ext>
            </a:extLst>
          </p:cNvPr>
          <p:cNvSpPr txBox="1">
            <a:spLocks/>
          </p:cNvSpPr>
          <p:nvPr/>
        </p:nvSpPr>
        <p:spPr>
          <a:xfrm>
            <a:off x="689113" y="1251854"/>
            <a:ext cx="11283106" cy="52263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en-US" sz="2800" dirty="0">
                <a:solidFill>
                  <a:srgbClr val="002060"/>
                </a:solidFill>
                <a:ea typeface="Times New Roman" panose="02020603050405020304" pitchFamily="18" charset="0"/>
              </a:rPr>
              <a:t>AI </a:t>
            </a:r>
            <a:r>
              <a:rPr lang="en-US" sz="2800" dirty="0" smtClean="0">
                <a:solidFill>
                  <a:srgbClr val="002060"/>
                </a:solidFill>
                <a:ea typeface="Times New Roman" panose="02020603050405020304" pitchFamily="18" charset="0"/>
              </a:rPr>
              <a:t>Model-Machine learning algorithm , Data preprocessing and feature selection with risk score generation for each patient</a:t>
            </a:r>
            <a:endParaRPr lang="en-US" sz="2800" dirty="0"/>
          </a:p>
          <a:p>
            <a:pPr lvl="0" algn="just">
              <a:defRPr/>
            </a:pPr>
            <a:r>
              <a:rPr lang="en-US" sz="2800" dirty="0" smtClean="0">
                <a:solidFill>
                  <a:srgbClr val="002060"/>
                </a:solidFill>
                <a:ea typeface="Times New Roman" panose="02020603050405020304" pitchFamily="18" charset="0"/>
              </a:rPr>
              <a:t>The </a:t>
            </a:r>
            <a:r>
              <a:rPr lang="en-US" sz="2800" dirty="0">
                <a:solidFill>
                  <a:srgbClr val="002060"/>
                </a:solidFill>
                <a:ea typeface="Times New Roman" panose="02020603050405020304" pitchFamily="18" charset="0"/>
              </a:rPr>
              <a:t>corresponding percentages were used to summarize categorical variables.</a:t>
            </a:r>
            <a:endParaRPr lang="en-US" sz="2800" dirty="0">
              <a:solidFill>
                <a:srgbClr val="002060"/>
              </a:solidFill>
            </a:endParaRPr>
          </a:p>
          <a:p>
            <a:pPr lvl="0" algn="just">
              <a:defRPr/>
            </a:pPr>
            <a:r>
              <a:rPr lang="en-US" sz="2800" dirty="0">
                <a:solidFill>
                  <a:srgbClr val="002060"/>
                </a:solidFill>
                <a:ea typeface="Times New Roman" panose="02020603050405020304" pitchFamily="18" charset="0"/>
              </a:rPr>
              <a:t>Data quality assessment was done using a Field Epidemiology and Laboratory Training Program standard tool and descriptive statistics. </a:t>
            </a:r>
            <a:endParaRPr lang="en-US" sz="2800" dirty="0"/>
          </a:p>
          <a:p>
            <a:pPr marL="0" lvl="0" indent="0">
              <a:buNone/>
              <a:defRPr/>
            </a:pPr>
            <a:r>
              <a:rPr lang="en-US" sz="2800" dirty="0"/>
              <a:t>•	Performance Metrics:</a:t>
            </a:r>
          </a:p>
          <a:p>
            <a:pPr marL="0" lvl="0" indent="0">
              <a:buNone/>
              <a:defRPr/>
            </a:pPr>
            <a:r>
              <a:rPr lang="en-US" sz="2800" dirty="0"/>
              <a:t>	Accuracy: </a:t>
            </a:r>
            <a:r>
              <a:rPr lang="en-US" sz="2800" dirty="0" smtClean="0"/>
              <a:t>90%</a:t>
            </a:r>
            <a:endParaRPr lang="en-US" sz="2800" dirty="0"/>
          </a:p>
          <a:p>
            <a:pPr marL="0" lvl="0" indent="0">
              <a:buNone/>
              <a:defRPr/>
            </a:pPr>
            <a:endParaRPr lang="en-US" sz="4100" dirty="0">
              <a:latin typeface="Aptos Display" panose="020B00040202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KE" sz="2800" b="0" i="0" u="none" strike="noStrike" kern="1200" cap="none" spc="0" normalizeH="0" baseline="0" noProof="0" dirty="0">
              <a:ln>
                <a:noFill/>
              </a:ln>
              <a:solidFill>
                <a:srgbClr val="002F6C"/>
              </a:solidFill>
              <a:effectLst/>
              <a:uLnTx/>
              <a:uFillTx/>
              <a:latin typeface="Aptos Display" panose="020B0004020202020204"/>
            </a:endParaRPr>
          </a:p>
        </p:txBody>
      </p:sp>
      <p:pic>
        <p:nvPicPr>
          <p:cNvPr id="4" name="Picture 3"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67144" y="5817465"/>
            <a:ext cx="1799303"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24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948" y="0"/>
            <a:ext cx="10515600" cy="1325563"/>
          </a:xfrm>
        </p:spPr>
        <p:txBody>
          <a:bodyPr>
            <a:noAutofit/>
          </a:bodyPr>
          <a:lstStyle/>
          <a:p>
            <a:r>
              <a:rPr lang="en-US" sz="3600" dirty="0" smtClean="0">
                <a:latin typeface="Arial" panose="020B0604020202020204" pitchFamily="34" charset="0"/>
                <a:cs typeface="Arial" panose="020B0604020202020204" pitchFamily="34" charset="0"/>
              </a:rPr>
              <a:t>ARTIFICIAL INTELLIGENCE RISK PROBABILITY IN TIBU SURVEILLANCE</a:t>
            </a:r>
            <a:endParaRPr lang="en-US" sz="36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2929" y="1519680"/>
            <a:ext cx="8121445" cy="4408938"/>
          </a:xfrm>
        </p:spPr>
      </p:pic>
      <p:pic>
        <p:nvPicPr>
          <p:cNvPr id="5" name="Picture 4" descr="MOH logo"/>
          <p:cNvPicPr>
            <a:picLocks noChangeAspect="1" noChangeArrowheads="1"/>
          </p:cNvPicPr>
          <p:nvPr/>
        </p:nvPicPr>
        <p:blipFill>
          <a:blip r:embed="rId3">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escription: county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9948" y="5692775"/>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69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976" y="903944"/>
            <a:ext cx="5594554" cy="5334000"/>
          </a:xfrm>
          <a:prstGeom prst="rect">
            <a:avLst/>
          </a:prstGeom>
        </p:spPr>
      </p:pic>
      <p:sp>
        <p:nvSpPr>
          <p:cNvPr id="3" name="Rectangle 2"/>
          <p:cNvSpPr/>
          <p:nvPr/>
        </p:nvSpPr>
        <p:spPr>
          <a:xfrm>
            <a:off x="1091381" y="157316"/>
            <a:ext cx="10520515" cy="584775"/>
          </a:xfrm>
          <a:prstGeom prst="rect">
            <a:avLst/>
          </a:prstGeom>
        </p:spPr>
        <p:txBody>
          <a:bodyPr wrap="square">
            <a:spAutoFit/>
          </a:bodyPr>
          <a:lstStyle/>
          <a:p>
            <a:pPr lvl="0">
              <a:defRPr/>
            </a:pPr>
            <a:r>
              <a:rPr lang="en-US" sz="3200" b="1" kern="0" dirty="0" smtClean="0">
                <a:solidFill>
                  <a:srgbClr val="002F6C"/>
                </a:solidFill>
                <a:latin typeface="Arial" panose="020B0604020202020204" pitchFamily="34" charset="0"/>
                <a:cs typeface="Arial" panose="020B0604020202020204" pitchFamily="34" charset="0"/>
              </a:rPr>
              <a:t>TB4 AND TB5  AI MORTALITY DOCUMENTATION </a:t>
            </a:r>
            <a:endParaRPr lang="en-US" sz="3200" kern="0" dirty="0">
              <a:solidFill>
                <a:sysClr val="windowText" lastClr="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0" y="965707"/>
            <a:ext cx="6174658" cy="5210473"/>
          </a:xfrm>
          <a:prstGeom prst="rect">
            <a:avLst/>
          </a:prstGeom>
        </p:spPr>
      </p:pic>
    </p:spTree>
    <p:extLst>
      <p:ext uri="{BB962C8B-B14F-4D97-AF65-F5344CB8AC3E}">
        <p14:creationId xmlns:p14="http://schemas.microsoft.com/office/powerpoint/2010/main" val="404903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9A27-EDCA-28FC-A0E3-E26BEB7BF05F}"/>
              </a:ext>
            </a:extLst>
          </p:cNvPr>
          <p:cNvSpPr>
            <a:spLocks noGrp="1"/>
          </p:cNvSpPr>
          <p:nvPr>
            <p:ph type="title"/>
          </p:nvPr>
        </p:nvSpPr>
        <p:spPr>
          <a:xfrm>
            <a:off x="838200" y="179883"/>
            <a:ext cx="11228882" cy="1510806"/>
          </a:xfrm>
        </p:spPr>
        <p:txBody>
          <a:bodyPr>
            <a:noAutofit/>
          </a:bodyPr>
          <a:lstStyle/>
          <a:p>
            <a:r>
              <a:rPr lang="en-US" sz="3600" dirty="0">
                <a:latin typeface="Arial" panose="020B0604020202020204" pitchFamily="34" charset="0"/>
                <a:cs typeface="Arial" panose="020B0604020202020204" pitchFamily="34" charset="0"/>
              </a:rPr>
              <a:t>Socio demographic characteristics of </a:t>
            </a:r>
            <a:r>
              <a:rPr lang="en-US" sz="3600" dirty="0" smtClean="0">
                <a:latin typeface="Arial" panose="020B0604020202020204" pitchFamily="34" charset="0"/>
                <a:cs typeface="Arial" panose="020B0604020202020204" pitchFamily="34" charset="0"/>
              </a:rPr>
              <a:t>TB clients </a:t>
            </a:r>
            <a:r>
              <a:rPr lang="en-US" sz="3600" dirty="0">
                <a:latin typeface="Arial" panose="020B0604020202020204" pitchFamily="34" charset="0"/>
                <a:cs typeface="Arial" panose="020B0604020202020204" pitchFamily="34" charset="0"/>
              </a:rPr>
              <a:t>attending </a:t>
            </a:r>
            <a:r>
              <a:rPr lang="en-US" sz="3600" dirty="0" smtClean="0">
                <a:latin typeface="Arial" panose="020B0604020202020204" pitchFamily="34" charset="0"/>
                <a:cs typeface="Arial" panose="020B0604020202020204" pitchFamily="34" charset="0"/>
              </a:rPr>
              <a:t>TB clinic HBCTRH  </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2023-2024 </a:t>
            </a:r>
            <a:r>
              <a:rPr lang="en-US" sz="3600" dirty="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n=830)</a:t>
            </a:r>
            <a:endParaRPr lang="en-KE" sz="3600"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B8C7BFF8-0B41-B700-2322-B513D9EE4FA2}"/>
              </a:ext>
            </a:extLst>
          </p:cNvPr>
          <p:cNvGraphicFramePr>
            <a:graphicFrameLocks noGrp="1"/>
          </p:cNvGraphicFramePr>
          <p:nvPr>
            <p:ph idx="1"/>
            <p:extLst>
              <p:ext uri="{D42A27DB-BD31-4B8C-83A1-F6EECF244321}">
                <p14:modId xmlns:p14="http://schemas.microsoft.com/office/powerpoint/2010/main" val="3758490881"/>
              </p:ext>
            </p:extLst>
          </p:nvPr>
        </p:nvGraphicFramePr>
        <p:xfrm>
          <a:off x="689548" y="1690689"/>
          <a:ext cx="10664250" cy="4363882"/>
        </p:xfrm>
        <a:graphic>
          <a:graphicData uri="http://schemas.openxmlformats.org/drawingml/2006/table">
            <a:tbl>
              <a:tblPr firstRow="1" bandRow="1">
                <a:tableStyleId>{5C22544A-7EE6-4342-B048-85BDC9FD1C3A}</a:tableStyleId>
              </a:tblPr>
              <a:tblGrid>
                <a:gridCol w="3554750">
                  <a:extLst>
                    <a:ext uri="{9D8B030D-6E8A-4147-A177-3AD203B41FA5}">
                      <a16:colId xmlns:a16="http://schemas.microsoft.com/office/drawing/2014/main" val="2772686788"/>
                    </a:ext>
                  </a:extLst>
                </a:gridCol>
                <a:gridCol w="3554750">
                  <a:extLst>
                    <a:ext uri="{9D8B030D-6E8A-4147-A177-3AD203B41FA5}">
                      <a16:colId xmlns:a16="http://schemas.microsoft.com/office/drawing/2014/main" val="1716197277"/>
                    </a:ext>
                  </a:extLst>
                </a:gridCol>
                <a:gridCol w="3554750">
                  <a:extLst>
                    <a:ext uri="{9D8B030D-6E8A-4147-A177-3AD203B41FA5}">
                      <a16:colId xmlns:a16="http://schemas.microsoft.com/office/drawing/2014/main" val="231297364"/>
                    </a:ext>
                  </a:extLst>
                </a:gridCol>
              </a:tblGrid>
              <a:tr h="447578">
                <a:tc>
                  <a:txBody>
                    <a:bodyPr/>
                    <a:lstStyle/>
                    <a:p>
                      <a:r>
                        <a:rPr lang="en-US" dirty="0">
                          <a:latin typeface="Arial" panose="020B0604020202020204" pitchFamily="34" charset="0"/>
                          <a:cs typeface="Arial" panose="020B0604020202020204" pitchFamily="34" charset="0"/>
                        </a:rPr>
                        <a:t>Variable</a:t>
                      </a:r>
                      <a:endParaRPr lang="en-KE"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Frequency</a:t>
                      </a:r>
                      <a:endParaRPr lang="en-KE"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percentage</a:t>
                      </a:r>
                      <a:endParaRPr lang="en-K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7977919"/>
                  </a:ext>
                </a:extLst>
              </a:tr>
              <a:tr h="1118944">
                <a:tc>
                  <a:txBody>
                    <a:bodyPr/>
                    <a:lstStyle/>
                    <a:p>
                      <a:r>
                        <a:rPr lang="en-US" sz="1800" dirty="0">
                          <a:latin typeface="Arial" panose="020B0604020202020204" pitchFamily="34" charset="0"/>
                          <a:cs typeface="Arial" panose="020B0604020202020204" pitchFamily="34" charset="0"/>
                        </a:rPr>
                        <a:t>Sex</a:t>
                      </a:r>
                    </a:p>
                    <a:p>
                      <a:r>
                        <a:rPr lang="en-US" sz="1800" dirty="0">
                          <a:latin typeface="Arial" panose="020B0604020202020204" pitchFamily="34" charset="0"/>
                          <a:cs typeface="Arial" panose="020B0604020202020204" pitchFamily="34" charset="0"/>
                        </a:rPr>
                        <a:t>         Male</a:t>
                      </a:r>
                    </a:p>
                    <a:p>
                      <a:r>
                        <a:rPr lang="en-US" sz="1800" dirty="0">
                          <a:latin typeface="Arial" panose="020B0604020202020204" pitchFamily="34" charset="0"/>
                          <a:cs typeface="Arial" panose="020B0604020202020204" pitchFamily="34" charset="0"/>
                        </a:rPr>
                        <a:t>        Female</a:t>
                      </a:r>
                      <a:endParaRPr lang="en-KE" sz="1800" dirty="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480</a:t>
                      </a:r>
                    </a:p>
                    <a:p>
                      <a:r>
                        <a:rPr lang="en-US" sz="1800" dirty="0" smtClean="0">
                          <a:latin typeface="Arial" panose="020B0604020202020204" pitchFamily="34" charset="0"/>
                          <a:cs typeface="Arial" panose="020B0604020202020204" pitchFamily="34" charset="0"/>
                        </a:rPr>
                        <a:t>350</a:t>
                      </a:r>
                      <a:endParaRPr lang="en-KE" sz="1800" dirty="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57</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43</a:t>
                      </a:r>
                      <a:endParaRPr lang="en-K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3365738"/>
                  </a:ext>
                </a:extLst>
              </a:tr>
              <a:tr h="2797360">
                <a:tc>
                  <a:txBody>
                    <a:bodyPr/>
                    <a:lstStyle/>
                    <a:p>
                      <a:r>
                        <a:rPr lang="en-US" sz="1800" dirty="0">
                          <a:latin typeface="Arial" panose="020B0604020202020204" pitchFamily="34" charset="0"/>
                          <a:cs typeface="Arial" panose="020B0604020202020204" pitchFamily="34" charset="0"/>
                        </a:rPr>
                        <a:t>Age Group</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&lt;15</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15-24</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25-34</a:t>
                      </a:r>
                    </a:p>
                    <a:p>
                      <a:r>
                        <a:rPr lang="en-US" sz="1800" baseline="0" dirty="0" smtClean="0">
                          <a:latin typeface="Arial" panose="020B0604020202020204" pitchFamily="34" charset="0"/>
                          <a:cs typeface="Arial" panose="020B0604020202020204" pitchFamily="34" charset="0"/>
                        </a:rPr>
                        <a:t>                      35-44</a:t>
                      </a:r>
                    </a:p>
                    <a:p>
                      <a:r>
                        <a:rPr lang="en-US" sz="1800" baseline="0" dirty="0" smtClean="0">
                          <a:latin typeface="Arial" panose="020B0604020202020204" pitchFamily="34" charset="0"/>
                          <a:cs typeface="Arial" panose="020B0604020202020204" pitchFamily="34" charset="0"/>
                        </a:rPr>
                        <a:t>                      45-54</a:t>
                      </a:r>
                    </a:p>
                    <a:p>
                      <a:r>
                        <a:rPr lang="en-US" sz="1800" baseline="0" dirty="0" smtClean="0">
                          <a:latin typeface="Arial" panose="020B0604020202020204" pitchFamily="34" charset="0"/>
                          <a:cs typeface="Arial" panose="020B0604020202020204" pitchFamily="34" charset="0"/>
                        </a:rPr>
                        <a:t>                      55-64</a:t>
                      </a:r>
                    </a:p>
                    <a:p>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65+</a:t>
                      </a:r>
                      <a:endParaRPr lang="en-KE" sz="1800" dirty="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27</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40</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330</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250</a:t>
                      </a:r>
                    </a:p>
                    <a:p>
                      <a:r>
                        <a:rPr lang="en-US" sz="1800" dirty="0" smtClean="0">
                          <a:latin typeface="Arial" panose="020B0604020202020204" pitchFamily="34" charset="0"/>
                          <a:cs typeface="Arial" panose="020B0604020202020204" pitchFamily="34" charset="0"/>
                        </a:rPr>
                        <a:t> </a:t>
                      </a:r>
                      <a:r>
                        <a:rPr lang="en-US" sz="1800" baseline="0" dirty="0" smtClean="0">
                          <a:latin typeface="Arial" panose="020B0604020202020204" pitchFamily="34" charset="0"/>
                          <a:cs typeface="Arial" panose="020B0604020202020204" pitchFamily="34" charset="0"/>
                        </a:rPr>
                        <a:t> 95</a:t>
                      </a: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  45</a:t>
                      </a:r>
                    </a:p>
                    <a:p>
                      <a:r>
                        <a:rPr lang="en-US" sz="1800" dirty="0" smtClean="0">
                          <a:latin typeface="Arial" panose="020B0604020202020204" pitchFamily="34" charset="0"/>
                          <a:cs typeface="Arial" panose="020B0604020202020204" pitchFamily="34" charset="0"/>
                        </a:rPr>
                        <a:t>   45</a:t>
                      </a:r>
                      <a:endParaRPr lang="en-US" sz="1800" dirty="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3.2</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4.8</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39.7</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30.1</a:t>
                      </a:r>
                    </a:p>
                    <a:p>
                      <a:r>
                        <a:rPr lang="en-US" sz="1800" dirty="0" smtClean="0">
                          <a:latin typeface="Arial" panose="020B0604020202020204" pitchFamily="34" charset="0"/>
                          <a:cs typeface="Arial" panose="020B0604020202020204" pitchFamily="34" charset="0"/>
                        </a:rPr>
                        <a:t>11.4</a:t>
                      </a:r>
                    </a:p>
                    <a:p>
                      <a:r>
                        <a:rPr lang="en-US" sz="1800" dirty="0" smtClean="0">
                          <a:latin typeface="Arial" panose="020B0604020202020204" pitchFamily="34" charset="0"/>
                          <a:cs typeface="Arial" panose="020B0604020202020204" pitchFamily="34" charset="0"/>
                        </a:rPr>
                        <a:t>5.4</a:t>
                      </a:r>
                    </a:p>
                    <a:p>
                      <a:r>
                        <a:rPr lang="en-US" sz="1800" dirty="0" smtClean="0">
                          <a:latin typeface="Arial" panose="020B0604020202020204" pitchFamily="34" charset="0"/>
                          <a:cs typeface="Arial" panose="020B0604020202020204" pitchFamily="34" charset="0"/>
                        </a:rPr>
                        <a:t>5.4</a:t>
                      </a:r>
                      <a:endParaRPr lang="en-K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9678607"/>
                  </a:ext>
                </a:extLst>
              </a:tr>
            </a:tbl>
          </a:graphicData>
        </a:graphic>
      </p:graphicFrame>
      <p:pic>
        <p:nvPicPr>
          <p:cNvPr id="4" name="Picture 3" descr="Description: county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91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5B8A-D616-C33D-F6FD-1DD2E650EEE8}"/>
              </a:ext>
            </a:extLst>
          </p:cNvPr>
          <p:cNvSpPr>
            <a:spLocks noGrp="1"/>
          </p:cNvSpPr>
          <p:nvPr>
            <p:ph type="title"/>
          </p:nvPr>
        </p:nvSpPr>
        <p:spPr>
          <a:xfrm>
            <a:off x="838200" y="134912"/>
            <a:ext cx="10515600" cy="1199214"/>
          </a:xfrm>
        </p:spPr>
        <p:txBody>
          <a:bodyPr>
            <a:normAutofit fontScale="90000"/>
          </a:bodyPr>
          <a:lstStyle/>
          <a:p>
            <a:r>
              <a:rPr lang="en-US" dirty="0">
                <a:latin typeface="Arial" panose="020B0604020202020204" pitchFamily="34" charset="0"/>
                <a:cs typeface="Arial" panose="020B0604020202020204" pitchFamily="34" charset="0"/>
              </a:rPr>
              <a:t>Clinical characteristics </a:t>
            </a:r>
            <a:r>
              <a:rPr lang="en-US" sz="4000" dirty="0">
                <a:latin typeface="Arial" panose="020B0604020202020204" pitchFamily="34" charset="0"/>
                <a:cs typeface="Arial" panose="020B0604020202020204" pitchFamily="34" charset="0"/>
              </a:rPr>
              <a:t>of</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TB clients attending HBCTRH TB Clinic  2023-2024 n=830 </a:t>
            </a:r>
            <a:endParaRPr lang="en-KE"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96BE4098-4FFE-BE62-97F2-2E3772597D43}"/>
              </a:ext>
            </a:extLst>
          </p:cNvPr>
          <p:cNvGraphicFramePr>
            <a:graphicFrameLocks noGrp="1"/>
          </p:cNvGraphicFramePr>
          <p:nvPr>
            <p:ph idx="1"/>
            <p:extLst>
              <p:ext uri="{D42A27DB-BD31-4B8C-83A1-F6EECF244321}">
                <p14:modId xmlns:p14="http://schemas.microsoft.com/office/powerpoint/2010/main" val="4041176267"/>
              </p:ext>
            </p:extLst>
          </p:nvPr>
        </p:nvGraphicFramePr>
        <p:xfrm>
          <a:off x="157316" y="1334127"/>
          <a:ext cx="12034683" cy="5669280"/>
        </p:xfrm>
        <a:graphic>
          <a:graphicData uri="http://schemas.openxmlformats.org/drawingml/2006/table">
            <a:tbl>
              <a:tblPr firstRow="1" bandRow="1">
                <a:tableStyleId>{5C22544A-7EE6-4342-B048-85BDC9FD1C3A}</a:tableStyleId>
              </a:tblPr>
              <a:tblGrid>
                <a:gridCol w="4011561">
                  <a:extLst>
                    <a:ext uri="{9D8B030D-6E8A-4147-A177-3AD203B41FA5}">
                      <a16:colId xmlns:a16="http://schemas.microsoft.com/office/drawing/2014/main" val="4177585935"/>
                    </a:ext>
                  </a:extLst>
                </a:gridCol>
                <a:gridCol w="4011561">
                  <a:extLst>
                    <a:ext uri="{9D8B030D-6E8A-4147-A177-3AD203B41FA5}">
                      <a16:colId xmlns:a16="http://schemas.microsoft.com/office/drawing/2014/main" val="159640646"/>
                    </a:ext>
                  </a:extLst>
                </a:gridCol>
                <a:gridCol w="4011561">
                  <a:extLst>
                    <a:ext uri="{9D8B030D-6E8A-4147-A177-3AD203B41FA5}">
                      <a16:colId xmlns:a16="http://schemas.microsoft.com/office/drawing/2014/main" val="1961120318"/>
                    </a:ext>
                  </a:extLst>
                </a:gridCol>
              </a:tblGrid>
              <a:tr h="348450">
                <a:tc>
                  <a:txBody>
                    <a:bodyPr/>
                    <a:lstStyle/>
                    <a:p>
                      <a:r>
                        <a:rPr lang="en-US" dirty="0">
                          <a:latin typeface="Arial" panose="020B0604020202020204" pitchFamily="34" charset="0"/>
                          <a:cs typeface="Arial" panose="020B0604020202020204" pitchFamily="34" charset="0"/>
                        </a:rPr>
                        <a:t>Variable</a:t>
                      </a:r>
                      <a:endParaRPr lang="en-KE"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Frequency</a:t>
                      </a:r>
                      <a:endParaRPr lang="en-KE"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percentage</a:t>
                      </a:r>
                      <a:endParaRPr lang="en-K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08748778"/>
                  </a:ext>
                </a:extLst>
              </a:tr>
              <a:tr h="1655136">
                <a:tc>
                  <a:txBody>
                    <a:bodyPr/>
                    <a:lstStyle/>
                    <a:p>
                      <a:r>
                        <a:rPr lang="en-US" sz="1800" dirty="0" smtClean="0">
                          <a:latin typeface="Arial" panose="020B0604020202020204" pitchFamily="34" charset="0"/>
                          <a:cs typeface="Arial" panose="020B0604020202020204" pitchFamily="34" charset="0"/>
                        </a:rPr>
                        <a:t>HIV</a:t>
                      </a:r>
                      <a:r>
                        <a:rPr lang="en-US" sz="1800" baseline="0" dirty="0" smtClean="0">
                          <a:latin typeface="Arial" panose="020B0604020202020204" pitchFamily="34" charset="0"/>
                          <a:cs typeface="Arial" panose="020B0604020202020204" pitchFamily="34" charset="0"/>
                        </a:rPr>
                        <a:t> status</a:t>
                      </a:r>
                      <a:r>
                        <a:rPr lang="en-US" sz="1800" dirty="0" smtClean="0">
                          <a:latin typeface="Arial" panose="020B0604020202020204" pitchFamily="34" charset="0"/>
                          <a:cs typeface="Arial" panose="020B0604020202020204" pitchFamily="34" charset="0"/>
                        </a:rPr>
                        <a:t>       Neg</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Pos</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BMI                 &gt;16 &lt;18.5   </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&lt;16</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endParaRPr lang="en-KE"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497</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333</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170</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130</a:t>
                      </a:r>
                      <a:endParaRPr lang="en-US" sz="1800" dirty="0">
                        <a:latin typeface="Arial" panose="020B0604020202020204" pitchFamily="34" charset="0"/>
                        <a:cs typeface="Arial" panose="020B0604020202020204" pitchFamily="34" charset="0"/>
                      </a:endParaRPr>
                    </a:p>
                    <a:p>
                      <a:endParaRPr lang="en-KE"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59.8</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40.2</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56</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44</a:t>
                      </a:r>
                      <a:endParaRPr lang="en-US" sz="1800" dirty="0">
                        <a:latin typeface="Arial" panose="020B0604020202020204" pitchFamily="34" charset="0"/>
                        <a:cs typeface="Arial" panose="020B0604020202020204" pitchFamily="34" charset="0"/>
                      </a:endParaRPr>
                    </a:p>
                    <a:p>
                      <a:endParaRPr lang="en-K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975324"/>
                  </a:ext>
                </a:extLst>
              </a:tr>
              <a:tr h="871124">
                <a:tc>
                  <a:txBody>
                    <a:bodyPr/>
                    <a:lstStyle/>
                    <a:p>
                      <a:r>
                        <a:rPr lang="en-US" sz="1800" dirty="0" smtClean="0">
                          <a:latin typeface="Arial" panose="020B0604020202020204" pitchFamily="34" charset="0"/>
                          <a:cs typeface="Arial" panose="020B0604020202020204" pitchFamily="34" charset="0"/>
                        </a:rPr>
                        <a:t>Lab</a:t>
                      </a:r>
                      <a:r>
                        <a:rPr lang="en-US" sz="1800" baseline="0" dirty="0" smtClean="0">
                          <a:latin typeface="Arial" panose="020B0604020202020204" pitchFamily="34" charset="0"/>
                          <a:cs typeface="Arial" panose="020B0604020202020204" pitchFamily="34" charset="0"/>
                        </a:rPr>
                        <a:t> results- bact confirmed</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a:t>
                      </a:r>
                      <a:r>
                        <a:rPr lang="en-US" sz="1800" baseline="0" dirty="0" smtClean="0">
                          <a:latin typeface="Arial" panose="020B0604020202020204" pitchFamily="34" charset="0"/>
                          <a:cs typeface="Arial" panose="020B0604020202020204" pitchFamily="34" charset="0"/>
                        </a:rPr>
                        <a:t>     Clinically</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426</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404</a:t>
                      </a:r>
                      <a:endParaRPr lang="en-KE"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51</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49</a:t>
                      </a:r>
                      <a:endParaRPr lang="en-K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3847651"/>
                  </a:ext>
                </a:extLst>
              </a:tr>
              <a:tr h="609787">
                <a:tc>
                  <a:txBody>
                    <a:bodyPr/>
                    <a:lstStyle/>
                    <a:p>
                      <a:r>
                        <a:rPr lang="en-US" sz="1800" dirty="0" smtClean="0">
                          <a:latin typeface="Arial" panose="020B0604020202020204" pitchFamily="34" charset="0"/>
                          <a:cs typeface="Arial" panose="020B0604020202020204" pitchFamily="34" charset="0"/>
                        </a:rPr>
                        <a:t>Adherence</a:t>
                      </a:r>
                      <a:r>
                        <a:rPr lang="en-US" sz="1800" baseline="0" dirty="0" smtClean="0">
                          <a:latin typeface="Arial" panose="020B0604020202020204" pitchFamily="34" charset="0"/>
                          <a:cs typeface="Arial" panose="020B0604020202020204" pitchFamily="34" charset="0"/>
                        </a:rPr>
                        <a:t> to drugs</a:t>
                      </a:r>
                      <a:r>
                        <a:rPr lang="en-US" sz="1800" dirty="0" smtClean="0">
                          <a:latin typeface="Arial" panose="020B0604020202020204" pitchFamily="34" charset="0"/>
                          <a:cs typeface="Arial" panose="020B0604020202020204" pitchFamily="34" charset="0"/>
                        </a:rPr>
                        <a:t>  -Yes</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baseline="0" dirty="0" smtClean="0">
                          <a:latin typeface="Arial" panose="020B0604020202020204" pitchFamily="34" charset="0"/>
                          <a:cs typeface="Arial" panose="020B0604020202020204" pitchFamily="34" charset="0"/>
                        </a:rPr>
                        <a:t>          -Non</a:t>
                      </a:r>
                      <a:endParaRPr lang="en-US"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793</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37</a:t>
                      </a:r>
                      <a:endParaRPr lang="en-KE"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95.5</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4.5</a:t>
                      </a:r>
                      <a:endParaRPr lang="en-K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6430021"/>
                  </a:ext>
                </a:extLst>
              </a:tr>
              <a:tr h="1916473">
                <a:tc>
                  <a:txBody>
                    <a:bodyPr/>
                    <a:lstStyle/>
                    <a:p>
                      <a:r>
                        <a:rPr lang="en-US" sz="1800" dirty="0" smtClean="0">
                          <a:latin typeface="Arial" panose="020B0604020202020204" pitchFamily="34" charset="0"/>
                          <a:cs typeface="Arial" panose="020B0604020202020204" pitchFamily="34" charset="0"/>
                        </a:rPr>
                        <a:t>Comorbidities      -      yes</a:t>
                      </a:r>
                    </a:p>
                    <a:p>
                      <a:r>
                        <a:rPr lang="en-US" sz="1800" dirty="0" smtClean="0">
                          <a:latin typeface="Arial" panose="020B0604020202020204" pitchFamily="34" charset="0"/>
                          <a:cs typeface="Arial" panose="020B0604020202020204" pitchFamily="34" charset="0"/>
                        </a:rPr>
                        <a:t>                                   no</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a:t>
                      </a:r>
                    </a:p>
                  </a:txBody>
                  <a:tcPr/>
                </a:tc>
                <a:tc>
                  <a:txBody>
                    <a:bodyPr/>
                    <a:lstStyle/>
                    <a:p>
                      <a:r>
                        <a:rPr lang="en-US" sz="1800" dirty="0" smtClean="0">
                          <a:latin typeface="Arial" panose="020B0604020202020204" pitchFamily="34" charset="0"/>
                          <a:cs typeface="Arial" panose="020B0604020202020204" pitchFamily="34" charset="0"/>
                        </a:rPr>
                        <a:t>25</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805</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KE"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97</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51043865"/>
                  </a:ext>
                </a:extLst>
              </a:tr>
            </a:tbl>
          </a:graphicData>
        </a:graphic>
      </p:graphicFrame>
    </p:spTree>
    <p:extLst>
      <p:ext uri="{BB962C8B-B14F-4D97-AF65-F5344CB8AC3E}">
        <p14:creationId xmlns:p14="http://schemas.microsoft.com/office/powerpoint/2010/main" val="154518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328" y="249382"/>
            <a:ext cx="6302068"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002F6C"/>
                </a:solidFill>
                <a:effectLst/>
                <a:uLnTx/>
                <a:uFillTx/>
                <a:latin typeface="Aptos Display" panose="020B0004020202020204" pitchFamily="34" charset="0"/>
                <a:ea typeface="+mj-ea"/>
                <a:cs typeface="Segoe UI" panose="020B0502040204020203" pitchFamily="34" charset="0"/>
              </a:rPr>
              <a:t>Results…..1</a:t>
            </a:r>
            <a:endParaRPr kumimoji="0" lang="en-US" sz="1800" b="0" i="0" u="none" strike="noStrike" kern="0" cap="none" spc="0" normalizeH="0" baseline="0" noProof="0" dirty="0" smtClean="0">
              <a:ln>
                <a:noFill/>
              </a:ln>
              <a:solidFill>
                <a:sysClr val="windowText" lastClr="000000"/>
              </a:solidFill>
              <a:effectLst/>
              <a:uLnTx/>
              <a:uFillTx/>
            </a:endParaRPr>
          </a:p>
        </p:txBody>
      </p:sp>
      <p:graphicFrame>
        <p:nvGraphicFramePr>
          <p:cNvPr id="3" name="Table 2"/>
          <p:cNvGraphicFramePr>
            <a:graphicFrameLocks noGrp="1"/>
          </p:cNvGraphicFramePr>
          <p:nvPr>
            <p:extLst>
              <p:ext uri="{D42A27DB-BD31-4B8C-83A1-F6EECF244321}">
                <p14:modId xmlns:p14="http://schemas.microsoft.com/office/powerpoint/2010/main" val="2221715271"/>
              </p:ext>
            </p:extLst>
          </p:nvPr>
        </p:nvGraphicFramePr>
        <p:xfrm>
          <a:off x="9235" y="1653309"/>
          <a:ext cx="11024743" cy="3156752"/>
        </p:xfrm>
        <a:graphic>
          <a:graphicData uri="http://schemas.openxmlformats.org/drawingml/2006/table">
            <a:tbl>
              <a:tblPr firstRow="1" firstCol="1" bandRow="1"/>
              <a:tblGrid>
                <a:gridCol w="8773179">
                  <a:extLst>
                    <a:ext uri="{9D8B030D-6E8A-4147-A177-3AD203B41FA5}">
                      <a16:colId xmlns:a16="http://schemas.microsoft.com/office/drawing/2014/main" val="252293853"/>
                    </a:ext>
                  </a:extLst>
                </a:gridCol>
                <a:gridCol w="1218964">
                  <a:extLst>
                    <a:ext uri="{9D8B030D-6E8A-4147-A177-3AD203B41FA5}">
                      <a16:colId xmlns:a16="http://schemas.microsoft.com/office/drawing/2014/main" val="857790064"/>
                    </a:ext>
                  </a:extLst>
                </a:gridCol>
                <a:gridCol w="1032600">
                  <a:extLst>
                    <a:ext uri="{9D8B030D-6E8A-4147-A177-3AD203B41FA5}">
                      <a16:colId xmlns:a16="http://schemas.microsoft.com/office/drawing/2014/main" val="166432471"/>
                    </a:ext>
                  </a:extLst>
                </a:gridCol>
              </a:tblGrid>
              <a:tr h="43260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just">
                        <a:lnSpc>
                          <a:spcPct val="107000"/>
                        </a:lnSpc>
                        <a:spcBef>
                          <a:spcPts val="0"/>
                        </a:spcBef>
                        <a:spcAft>
                          <a:spcPts val="0"/>
                        </a:spcAft>
                      </a:pPr>
                      <a:r>
                        <a:rPr lang="en-US" sz="1800" dirty="0">
                          <a:effectLst/>
                          <a:highlight>
                            <a:srgbClr val="D9D9D9"/>
                          </a:highlight>
                          <a:latin typeface="Aptos Display" panose="020B0004020202020204" pitchFamily="34" charset="0"/>
                          <a:ea typeface="Calibri" panose="020F0502020204030204" pitchFamily="34" charset="0"/>
                          <a:cs typeface="Times New Roman" panose="02020603050405020304" pitchFamily="18" charset="0"/>
                        </a:rPr>
                        <a:t> </a:t>
                      </a:r>
                    </a:p>
                  </a:txBody>
                  <a:tcPr marL="27305" marR="2730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just">
                        <a:lnSpc>
                          <a:spcPct val="107000"/>
                        </a:lnSpc>
                        <a:spcBef>
                          <a:spcPts val="0"/>
                        </a:spcBef>
                        <a:spcAft>
                          <a:spcPts val="0"/>
                        </a:spcAft>
                      </a:pPr>
                      <a:r>
                        <a:rPr lang="en-US" sz="1800" b="1" dirty="0">
                          <a:solidFill>
                            <a:srgbClr val="000000"/>
                          </a:solidFill>
                          <a:effectLst/>
                          <a:highlight>
                            <a:srgbClr val="D9D9D9"/>
                          </a:highlight>
                          <a:latin typeface="Aptos Display" panose="020B0004020202020204" pitchFamily="34" charset="0"/>
                          <a:ea typeface="Calibri" panose="020F0502020204030204" pitchFamily="34" charset="0"/>
                          <a:cs typeface="Times New Roman" panose="02020603050405020304" pitchFamily="18" charset="0"/>
                        </a:rPr>
                        <a:t>2023</a:t>
                      </a:r>
                      <a:endParaRPr lang="en-US" sz="1800" dirty="0">
                        <a:effectLst/>
                        <a:highlight>
                          <a:srgbClr val="D9D9D9"/>
                        </a:highlight>
                        <a:latin typeface="Aptos Display" panose="020B0004020202020204" pitchFamily="34" charset="0"/>
                        <a:ea typeface="Calibri" panose="020F0502020204030204" pitchFamily="34" charset="0"/>
                        <a:cs typeface="Times New Roman" panose="02020603050405020304" pitchFamily="18" charset="0"/>
                      </a:endParaRPr>
                    </a:p>
                  </a:txBody>
                  <a:tcPr marL="27305" marR="2730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just">
                        <a:lnSpc>
                          <a:spcPct val="107000"/>
                        </a:lnSpc>
                        <a:spcBef>
                          <a:spcPts val="0"/>
                        </a:spcBef>
                        <a:spcAft>
                          <a:spcPts val="0"/>
                        </a:spcAft>
                      </a:pPr>
                      <a:r>
                        <a:rPr lang="en-GB" sz="1800" b="1" dirty="0">
                          <a:solidFill>
                            <a:srgbClr val="000000"/>
                          </a:solidFill>
                          <a:effectLst/>
                          <a:highlight>
                            <a:srgbClr val="D9D9D9"/>
                          </a:highlight>
                          <a:latin typeface="Aptos Display" panose="020B0004020202020204" pitchFamily="34" charset="0"/>
                          <a:ea typeface="Calibri" panose="020F0502020204030204" pitchFamily="34" charset="0"/>
                          <a:cs typeface="Times New Roman" panose="02020603050405020304" pitchFamily="18" charset="0"/>
                        </a:rPr>
                        <a:t>2024</a:t>
                      </a:r>
                      <a:endParaRPr lang="en-US" sz="1800" dirty="0">
                        <a:effectLst/>
                        <a:highlight>
                          <a:srgbClr val="D9D9D9"/>
                        </a:highligh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839579789"/>
                  </a:ext>
                </a:extLst>
              </a:tr>
              <a:tr h="12361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US" sz="1800" baseline="0" dirty="0" smtClean="0">
                          <a:solidFill>
                            <a:schemeClr val="accent1">
                              <a:lumMod val="50000"/>
                            </a:schemeClr>
                          </a:solidFill>
                          <a:effectLst/>
                          <a:latin typeface="Aptos Display" panose="020B0004020202020204" pitchFamily="34" charset="0"/>
                          <a:ea typeface="Calibri" panose="020F0502020204030204" pitchFamily="34" charset="0"/>
                          <a:cs typeface="Times New Roman" panose="02020603050405020304" pitchFamily="18" charset="0"/>
                        </a:rPr>
                        <a:t>Diagnosed with TB  predicted to die in TIBU (covered al the mortality predictors)</a:t>
                      </a:r>
                      <a:endParaRPr lang="en-US" sz="1800" dirty="0">
                        <a:solidFill>
                          <a:schemeClr val="accent1">
                            <a:lumMod val="50000"/>
                          </a:schemeClr>
                        </a:solidFill>
                        <a:effectLst/>
                        <a:latin typeface="Aptos Display" panose="020B0004020202020204" pitchFamily="34" charset="0"/>
                        <a:ea typeface="Calibri" panose="020F0502020204030204" pitchFamily="34" charset="0"/>
                        <a:cs typeface="Times New Roman" panose="02020603050405020304" pitchFamily="18" charset="0"/>
                      </a:endParaRPr>
                    </a:p>
                  </a:txBody>
                  <a:tcPr marL="27305" marR="2730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US" sz="1600" dirty="0" smtClean="0">
                          <a:solidFill>
                            <a:schemeClr val="accent1">
                              <a:lumMod val="50000"/>
                            </a:schemeClr>
                          </a:solidFill>
                          <a:effectLst/>
                          <a:latin typeface="Aptos Display" panose="020B0004020202020204" pitchFamily="34" charset="0"/>
                          <a:ea typeface="Calibri" panose="020F0502020204030204" pitchFamily="34" charset="0"/>
                          <a:cs typeface="Times New Roman" panose="02020603050405020304" pitchFamily="18" charset="0"/>
                        </a:rPr>
                        <a:t>155</a:t>
                      </a:r>
                      <a:endParaRPr lang="en-US" sz="1600" dirty="0">
                        <a:solidFill>
                          <a:schemeClr val="accent1">
                            <a:lumMod val="50000"/>
                          </a:schemeClr>
                        </a:solidFill>
                        <a:effectLst/>
                        <a:latin typeface="Aptos Display" panose="020B0004020202020204" pitchFamily="34" charset="0"/>
                        <a:ea typeface="Calibri" panose="020F0502020204030204" pitchFamily="34" charset="0"/>
                        <a:cs typeface="Times New Roman" panose="02020603050405020304" pitchFamily="18" charset="0"/>
                      </a:endParaRPr>
                    </a:p>
                  </a:txBody>
                  <a:tcPr marL="27305" marR="2730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US" sz="1600" dirty="0" smtClean="0">
                          <a:solidFill>
                            <a:schemeClr val="accent1">
                              <a:lumMod val="50000"/>
                            </a:schemeClr>
                          </a:solidFill>
                          <a:effectLst/>
                          <a:latin typeface="Aptos Display" panose="020B0004020202020204" pitchFamily="34" charset="0"/>
                          <a:ea typeface="Calibri" panose="020F0502020204030204" pitchFamily="34" charset="0"/>
                          <a:cs typeface="Times New Roman" panose="02020603050405020304" pitchFamily="18" charset="0"/>
                        </a:rPr>
                        <a:t>176</a:t>
                      </a:r>
                      <a:endParaRPr lang="en-US" sz="1600" dirty="0">
                        <a:solidFill>
                          <a:schemeClr val="accent1">
                            <a:lumMod val="50000"/>
                          </a:schemeClr>
                        </a:solidFill>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855920"/>
                  </a:ext>
                </a:extLst>
              </a:tr>
              <a:tr h="148802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US" sz="1800" baseline="0" dirty="0" smtClean="0">
                          <a:solidFill>
                            <a:schemeClr val="accent1">
                              <a:lumMod val="50000"/>
                            </a:schemeClr>
                          </a:solidFill>
                          <a:effectLst/>
                          <a:latin typeface="Aptos Display" panose="020B0004020202020204" pitchFamily="34" charset="0"/>
                          <a:ea typeface="Calibri" panose="020F0502020204030204" pitchFamily="34" charset="0"/>
                          <a:cs typeface="Times New Roman" panose="02020603050405020304" pitchFamily="18" charset="0"/>
                        </a:rPr>
                        <a:t>Diagnosed with TB   that had outcome of death(BMI &lt;16=15,HIV Pos=10,Lab result  pos =5, combined 2 or more risks=25)</a:t>
                      </a:r>
                      <a:endParaRPr lang="en-US" sz="1800" dirty="0">
                        <a:solidFill>
                          <a:schemeClr val="accent1">
                            <a:lumMod val="50000"/>
                          </a:schemeClr>
                        </a:solidFill>
                        <a:effectLst/>
                        <a:latin typeface="Aptos Display" panose="020B0004020202020204" pitchFamily="34" charset="0"/>
                        <a:ea typeface="Calibri" panose="020F0502020204030204" pitchFamily="34" charset="0"/>
                        <a:cs typeface="Times New Roman" panose="02020603050405020304" pitchFamily="18" charset="0"/>
                      </a:endParaRPr>
                    </a:p>
                  </a:txBody>
                  <a:tcPr marL="27305" marR="2730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US" sz="1600" dirty="0" smtClean="0">
                          <a:solidFill>
                            <a:schemeClr val="accent1">
                              <a:lumMod val="50000"/>
                            </a:schemeClr>
                          </a:solidFill>
                          <a:effectLst/>
                          <a:latin typeface="Aptos Display" panose="020B0004020202020204" pitchFamily="34" charset="0"/>
                          <a:ea typeface="Calibri" panose="020F0502020204030204" pitchFamily="34" charset="0"/>
                          <a:cs typeface="Times New Roman" panose="02020603050405020304" pitchFamily="18" charset="0"/>
                        </a:rPr>
                        <a:t>25</a:t>
                      </a:r>
                      <a:endParaRPr lang="en-US" sz="1600" dirty="0">
                        <a:solidFill>
                          <a:schemeClr val="accent1">
                            <a:lumMod val="50000"/>
                          </a:schemeClr>
                        </a:solidFill>
                        <a:effectLst/>
                        <a:latin typeface="Aptos Display" panose="020B0004020202020204" pitchFamily="34" charset="0"/>
                        <a:ea typeface="Calibri" panose="020F0502020204030204" pitchFamily="34" charset="0"/>
                        <a:cs typeface="Times New Roman" panose="02020603050405020304" pitchFamily="18" charset="0"/>
                      </a:endParaRPr>
                    </a:p>
                  </a:txBody>
                  <a:tcPr marL="27305" marR="2730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nSpc>
                          <a:spcPct val="107000"/>
                        </a:lnSpc>
                        <a:spcBef>
                          <a:spcPts val="0"/>
                        </a:spcBef>
                        <a:spcAft>
                          <a:spcPts val="0"/>
                        </a:spcAft>
                      </a:pPr>
                      <a:r>
                        <a:rPr lang="en-GB" sz="1600" dirty="0" smtClean="0">
                          <a:solidFill>
                            <a:schemeClr val="accent1">
                              <a:lumMod val="50000"/>
                            </a:schemeClr>
                          </a:solidFill>
                          <a:effectLst/>
                          <a:latin typeface="Aptos Display" panose="020B0004020202020204" pitchFamily="34" charset="0"/>
                          <a:ea typeface="Calibri" panose="020F0502020204030204" pitchFamily="34" charset="0"/>
                          <a:cs typeface="Times New Roman" panose="02020603050405020304" pitchFamily="18" charset="0"/>
                        </a:rPr>
                        <a:t>8</a:t>
                      </a:r>
                      <a:endParaRPr lang="en-US" sz="1600" dirty="0">
                        <a:solidFill>
                          <a:schemeClr val="accent1">
                            <a:lumMod val="50000"/>
                          </a:schemeClr>
                        </a:solidFill>
                        <a:effectLst/>
                        <a:latin typeface="Aptos Display" panose="020B00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0708496"/>
                  </a:ext>
                </a:extLst>
              </a:tr>
            </a:tbl>
          </a:graphicData>
        </a:graphic>
      </p:graphicFrame>
      <p:sp>
        <p:nvSpPr>
          <p:cNvPr id="4" name="Content Placeholder 2">
            <a:extLst>
              <a:ext uri="{FF2B5EF4-FFF2-40B4-BE49-F238E27FC236}">
                <a16:creationId xmlns:a16="http://schemas.microsoft.com/office/drawing/2014/main" id="{07B6EE7D-1885-62C1-7E10-23B2B7530FE2}"/>
              </a:ext>
            </a:extLst>
          </p:cNvPr>
          <p:cNvSpPr txBox="1">
            <a:spLocks/>
          </p:cNvSpPr>
          <p:nvPr/>
        </p:nvSpPr>
        <p:spPr>
          <a:xfrm>
            <a:off x="9236" y="5514106"/>
            <a:ext cx="12182764" cy="134389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1200"/>
              </a:spcBef>
              <a:spcAft>
                <a:spcPts val="1200"/>
              </a:spcAft>
              <a:buNone/>
            </a:pPr>
            <a:r>
              <a:rPr lang="en-US" sz="3100" dirty="0" smtClean="0">
                <a:solidFill>
                  <a:srgbClr val="002060"/>
                </a:solidFill>
                <a:ea typeface="Calibri" panose="020F0502020204030204" pitchFamily="34" charset="0"/>
              </a:rPr>
              <a:t> </a:t>
            </a:r>
            <a:r>
              <a:rPr lang="en-US" sz="2600" dirty="0" smtClean="0">
                <a:solidFill>
                  <a:srgbClr val="002060"/>
                </a:solidFill>
                <a:ea typeface="Calibri" panose="020F0502020204030204" pitchFamily="34" charset="0"/>
              </a:rPr>
              <a:t>of the 830 patient  records reviewed, males accounted for 57% with a median age of 30 years; the TB mortality rate reduced by 32%(8/25) in 2024 compared to 2023</a:t>
            </a:r>
            <a:endParaRPr lang="en-US" sz="2600" dirty="0">
              <a:solidFill>
                <a:srgbClr val="002060"/>
              </a:solidFill>
              <a:ea typeface="Calibri" panose="020F0502020204030204" pitchFamily="34" charset="0"/>
            </a:endParaRPr>
          </a:p>
          <a:p>
            <a:pPr marL="0" indent="0" algn="just">
              <a:lnSpc>
                <a:spcPct val="100000"/>
              </a:lnSpc>
              <a:spcBef>
                <a:spcPts val="1200"/>
              </a:spcBef>
              <a:spcAft>
                <a:spcPts val="1200"/>
              </a:spcAft>
              <a:buNone/>
            </a:pPr>
            <a:endParaRPr lang="en-US" sz="2600" dirty="0" smtClean="0">
              <a:solidFill>
                <a:srgbClr val="002060"/>
              </a:solidFill>
              <a:latin typeface="Aptos Display" panose="020B000402020202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KE" sz="2000" dirty="0">
              <a:solidFill>
                <a:srgbClr val="002060"/>
              </a:solidFill>
              <a:latin typeface="Aptos Display" panose="020B0004020202020204" pitchFamily="34" charset="0"/>
            </a:endParaRPr>
          </a:p>
        </p:txBody>
      </p:sp>
      <p:pic>
        <p:nvPicPr>
          <p:cNvPr id="5" name="Picture 3" descr="Description: county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00" y="5969744"/>
            <a:ext cx="1371600" cy="103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49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latin typeface="Aptos Display" panose="020B0004020202020204"/>
              </a:rPr>
              <a:t>Results ……2</a:t>
            </a:r>
            <a:endParaRPr lang="en-US" dirty="0">
              <a:solidFill>
                <a:schemeClr val="tx2"/>
              </a:solidFill>
              <a:latin typeface="Aptos Display" panose="020B0004020202020204"/>
            </a:endParaRPr>
          </a:p>
        </p:txBody>
      </p:sp>
      <p:sp>
        <p:nvSpPr>
          <p:cNvPr id="3" name="Content Placeholder 2"/>
          <p:cNvSpPr>
            <a:spLocks noGrp="1"/>
          </p:cNvSpPr>
          <p:nvPr>
            <p:ph idx="1"/>
          </p:nvPr>
        </p:nvSpPr>
        <p:spPr>
          <a:xfrm>
            <a:off x="838200" y="1783680"/>
            <a:ext cx="10515600" cy="4351338"/>
          </a:xfrm>
        </p:spPr>
        <p:txBody>
          <a:bodyPr>
            <a:noAutofit/>
          </a:bodyPr>
          <a:lstStyle/>
          <a:p>
            <a:pPr marL="0" indent="0">
              <a:buNone/>
            </a:pPr>
            <a:r>
              <a:rPr lang="en-US" sz="2400" b="1" dirty="0" smtClean="0">
                <a:solidFill>
                  <a:schemeClr val="tx2"/>
                </a:solidFill>
                <a:latin typeface="Arial" panose="020B0604020202020204" pitchFamily="34" charset="0"/>
                <a:cs typeface="Arial" panose="020B0604020202020204" pitchFamily="34" charset="0"/>
              </a:rPr>
              <a:t>Key </a:t>
            </a:r>
            <a:r>
              <a:rPr lang="en-US" sz="2400" b="1" dirty="0">
                <a:solidFill>
                  <a:schemeClr val="tx2"/>
                </a:solidFill>
                <a:latin typeface="Arial" panose="020B0604020202020204" pitchFamily="34" charset="0"/>
                <a:cs typeface="Arial" panose="020B0604020202020204" pitchFamily="34" charset="0"/>
              </a:rPr>
              <a:t>mortality predictors</a:t>
            </a:r>
            <a:r>
              <a:rPr lang="en-US" sz="2400" dirty="0">
                <a:solidFill>
                  <a:schemeClr val="tx2"/>
                </a:solidFill>
                <a:latin typeface="Arial" panose="020B0604020202020204" pitchFamily="34" charset="0"/>
                <a:cs typeface="Arial" panose="020B0604020202020204" pitchFamily="34" charset="0"/>
              </a:rPr>
              <a:t>:</a:t>
            </a:r>
          </a:p>
          <a:p>
            <a:r>
              <a:rPr lang="en-US" sz="2400" dirty="0" smtClean="0">
                <a:solidFill>
                  <a:schemeClr val="tx2"/>
                </a:solidFill>
                <a:latin typeface="Arial" panose="020B0604020202020204" pitchFamily="34" charset="0"/>
                <a:cs typeface="Arial" panose="020B0604020202020204" pitchFamily="34" charset="0"/>
              </a:rPr>
              <a:t>HIV co-infection-40.2%</a:t>
            </a:r>
            <a:endParaRPr lang="en-US" sz="2400" dirty="0">
              <a:solidFill>
                <a:schemeClr val="tx2"/>
              </a:solidFill>
              <a:latin typeface="Arial" panose="020B0604020202020204" pitchFamily="34" charset="0"/>
              <a:cs typeface="Arial" panose="020B0604020202020204" pitchFamily="34" charset="0"/>
            </a:endParaRPr>
          </a:p>
          <a:p>
            <a:r>
              <a:rPr lang="en-US" sz="2400" dirty="0" smtClean="0">
                <a:solidFill>
                  <a:schemeClr val="tx2"/>
                </a:solidFill>
                <a:latin typeface="Arial" panose="020B0604020202020204" pitchFamily="34" charset="0"/>
                <a:cs typeface="Arial" panose="020B0604020202020204" pitchFamily="34" charset="0"/>
              </a:rPr>
              <a:t>Poor </a:t>
            </a:r>
            <a:r>
              <a:rPr lang="en-US" sz="2400" dirty="0">
                <a:solidFill>
                  <a:schemeClr val="tx2"/>
                </a:solidFill>
                <a:latin typeface="Arial" panose="020B0604020202020204" pitchFamily="34" charset="0"/>
                <a:cs typeface="Arial" panose="020B0604020202020204" pitchFamily="34" charset="0"/>
              </a:rPr>
              <a:t>treatment </a:t>
            </a:r>
            <a:r>
              <a:rPr lang="en-US" sz="2400" dirty="0" smtClean="0">
                <a:solidFill>
                  <a:schemeClr val="tx2"/>
                </a:solidFill>
                <a:latin typeface="Arial" panose="020B0604020202020204" pitchFamily="34" charset="0"/>
                <a:cs typeface="Arial" panose="020B0604020202020204" pitchFamily="34" charset="0"/>
              </a:rPr>
              <a:t>adherence-4.5%</a:t>
            </a:r>
            <a:endParaRPr lang="en-US" sz="2400" dirty="0">
              <a:solidFill>
                <a:schemeClr val="tx2"/>
              </a:solidFill>
              <a:latin typeface="Arial" panose="020B0604020202020204" pitchFamily="34" charset="0"/>
              <a:cs typeface="Arial" panose="020B0604020202020204" pitchFamily="34" charset="0"/>
            </a:endParaRPr>
          </a:p>
          <a:p>
            <a:r>
              <a:rPr lang="en-US" sz="2400" dirty="0" smtClean="0">
                <a:solidFill>
                  <a:schemeClr val="tx2"/>
                </a:solidFill>
                <a:latin typeface="Arial" panose="020B0604020202020204" pitchFamily="34" charset="0"/>
                <a:cs typeface="Arial" panose="020B0604020202020204" pitchFamily="34" charset="0"/>
              </a:rPr>
              <a:t>Low BMI-SAM-44%</a:t>
            </a:r>
          </a:p>
          <a:p>
            <a:r>
              <a:rPr lang="en-US" sz="2400" dirty="0" smtClean="0">
                <a:solidFill>
                  <a:schemeClr val="tx2"/>
                </a:solidFill>
                <a:latin typeface="Arial" panose="020B0604020202020204" pitchFamily="34" charset="0"/>
                <a:cs typeface="Arial" panose="020B0604020202020204" pitchFamily="34" charset="0"/>
              </a:rPr>
              <a:t>Lab results –positive-51%</a:t>
            </a:r>
          </a:p>
          <a:p>
            <a:r>
              <a:rPr lang="en-US" sz="2400" dirty="0" smtClean="0">
                <a:solidFill>
                  <a:schemeClr val="tx2"/>
                </a:solidFill>
                <a:latin typeface="Arial" panose="020B0604020202020204" pitchFamily="34" charset="0"/>
                <a:cs typeface="Arial" panose="020B0604020202020204" pitchFamily="34" charset="0"/>
              </a:rPr>
              <a:t>Comorbidities-3%</a:t>
            </a:r>
          </a:p>
          <a:p>
            <a:pPr marL="0" indent="0">
              <a:buNone/>
            </a:pPr>
            <a:r>
              <a:rPr lang="en-US" sz="2400" b="1" dirty="0" smtClean="0">
                <a:solidFill>
                  <a:schemeClr val="tx2"/>
                </a:solidFill>
                <a:latin typeface="Arial" panose="020B0604020202020204" pitchFamily="34" charset="0"/>
                <a:cs typeface="Arial" panose="020B0604020202020204" pitchFamily="34" charset="0"/>
              </a:rPr>
              <a:t>Implementation outcomes</a:t>
            </a:r>
            <a:endParaRPr lang="en-US" sz="2400" b="1" dirty="0">
              <a:solidFill>
                <a:schemeClr val="tx2"/>
              </a:solidFill>
              <a:latin typeface="Arial" panose="020B0604020202020204" pitchFamily="34" charset="0"/>
              <a:cs typeface="Arial" panose="020B0604020202020204" pitchFamily="34" charset="0"/>
            </a:endParaRPr>
          </a:p>
          <a:p>
            <a:r>
              <a:rPr lang="en-US" sz="2400" dirty="0" smtClean="0">
                <a:solidFill>
                  <a:schemeClr val="tx2"/>
                </a:solidFill>
                <a:latin typeface="Arial" panose="020B0604020202020204" pitchFamily="34" charset="0"/>
                <a:cs typeface="Arial" panose="020B0604020202020204" pitchFamily="34" charset="0"/>
              </a:rPr>
              <a:t>32</a:t>
            </a:r>
            <a:r>
              <a:rPr lang="en-US" sz="2400" dirty="0">
                <a:solidFill>
                  <a:schemeClr val="tx2"/>
                </a:solidFill>
                <a:latin typeface="Arial" panose="020B0604020202020204" pitchFamily="34" charset="0"/>
                <a:cs typeface="Arial" panose="020B0604020202020204" pitchFamily="34" charset="0"/>
              </a:rPr>
              <a:t>% reduction in TB-related deaths (</a:t>
            </a:r>
            <a:r>
              <a:rPr lang="en-US" sz="2400" dirty="0" smtClean="0">
                <a:solidFill>
                  <a:schemeClr val="tx2"/>
                </a:solidFill>
                <a:latin typeface="Arial" panose="020B0604020202020204" pitchFamily="34" charset="0"/>
                <a:cs typeface="Arial" panose="020B0604020202020204" pitchFamily="34" charset="0"/>
              </a:rPr>
              <a:t>2024 </a:t>
            </a:r>
            <a:r>
              <a:rPr lang="en-US" sz="2400" dirty="0">
                <a:solidFill>
                  <a:schemeClr val="tx2"/>
                </a:solidFill>
                <a:latin typeface="Arial" panose="020B0604020202020204" pitchFamily="34" charset="0"/>
                <a:cs typeface="Arial" panose="020B0604020202020204" pitchFamily="34" charset="0"/>
              </a:rPr>
              <a:t>vs. </a:t>
            </a:r>
            <a:r>
              <a:rPr lang="en-US" sz="2400" dirty="0" smtClean="0">
                <a:solidFill>
                  <a:schemeClr val="tx2"/>
                </a:solidFill>
                <a:latin typeface="Arial" panose="020B0604020202020204" pitchFamily="34" charset="0"/>
                <a:cs typeface="Arial" panose="020B0604020202020204" pitchFamily="34" charset="0"/>
              </a:rPr>
              <a:t>2023)</a:t>
            </a:r>
            <a:endParaRPr lang="en-US" sz="2400" dirty="0">
              <a:solidFill>
                <a:schemeClr val="tx2"/>
              </a:solidFill>
              <a:latin typeface="Arial" panose="020B0604020202020204" pitchFamily="34" charset="0"/>
              <a:cs typeface="Arial" panose="020B0604020202020204" pitchFamily="34" charset="0"/>
            </a:endParaRPr>
          </a:p>
          <a:p>
            <a:r>
              <a:rPr lang="en-US" sz="2400" dirty="0" smtClean="0">
                <a:solidFill>
                  <a:schemeClr val="tx2"/>
                </a:solidFill>
                <a:latin typeface="Arial" panose="020B0604020202020204" pitchFamily="34" charset="0"/>
                <a:cs typeface="Arial" panose="020B0604020202020204" pitchFamily="34" charset="0"/>
              </a:rPr>
              <a:t>Improved </a:t>
            </a:r>
            <a:r>
              <a:rPr lang="en-US" sz="2400" dirty="0">
                <a:solidFill>
                  <a:schemeClr val="tx2"/>
                </a:solidFill>
                <a:latin typeface="Arial" panose="020B0604020202020204" pitchFamily="34" charset="0"/>
                <a:cs typeface="Arial" panose="020B0604020202020204" pitchFamily="34" charset="0"/>
              </a:rPr>
              <a:t>clinical decision-making</a:t>
            </a:r>
          </a:p>
          <a:p>
            <a:r>
              <a:rPr lang="en-US" sz="2400" dirty="0" smtClean="0">
                <a:solidFill>
                  <a:schemeClr val="tx2"/>
                </a:solidFill>
                <a:latin typeface="Arial" panose="020B0604020202020204" pitchFamily="34" charset="0"/>
                <a:cs typeface="Arial" panose="020B0604020202020204" pitchFamily="34" charset="0"/>
              </a:rPr>
              <a:t>Earlier </a:t>
            </a:r>
            <a:r>
              <a:rPr lang="en-US" sz="2400" dirty="0">
                <a:solidFill>
                  <a:schemeClr val="tx2"/>
                </a:solidFill>
                <a:latin typeface="Arial" panose="020B0604020202020204" pitchFamily="34" charset="0"/>
                <a:cs typeface="Arial" panose="020B0604020202020204" pitchFamily="34" charset="0"/>
              </a:rPr>
              <a:t>intervention for high-risk cases</a:t>
            </a:r>
          </a:p>
          <a:p>
            <a:endParaRPr lang="en-US" sz="2400" dirty="0">
              <a:solidFill>
                <a:schemeClr val="tx2"/>
              </a:solidFill>
              <a:latin typeface="Arial" panose="020B0604020202020204" pitchFamily="34" charset="0"/>
              <a:cs typeface="Arial" panose="020B0604020202020204" pitchFamily="34" charset="0"/>
            </a:endParaRPr>
          </a:p>
        </p:txBody>
      </p:sp>
      <p:pic>
        <p:nvPicPr>
          <p:cNvPr id="4" name="Picture 3"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180452" y="5789756"/>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9948" y="5692775"/>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20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1"/>
          <p:cNvGraphicFramePr>
            <a:graphicFrameLocks/>
          </p:cNvGraphicFramePr>
          <p:nvPr>
            <p:extLst>
              <p:ext uri="{D42A27DB-BD31-4B8C-83A1-F6EECF244321}">
                <p14:modId xmlns:p14="http://schemas.microsoft.com/office/powerpoint/2010/main" val="2654465272"/>
              </p:ext>
            </p:extLst>
          </p:nvPr>
        </p:nvGraphicFramePr>
        <p:xfrm>
          <a:off x="558686" y="1835792"/>
          <a:ext cx="9638674" cy="414234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8015F55-73FB-D3E1-7967-F5354DA594E1}"/>
              </a:ext>
            </a:extLst>
          </p:cNvPr>
          <p:cNvSpPr txBox="1">
            <a:spLocks/>
          </p:cNvSpPr>
          <p:nvPr/>
        </p:nvSpPr>
        <p:spPr>
          <a:xfrm>
            <a:off x="969818" y="0"/>
            <a:ext cx="100029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F6C"/>
                </a:solidFill>
                <a:latin typeface="Segoe UI" panose="020B0502040204020203" pitchFamily="34" charset="0"/>
                <a:ea typeface="+mj-ea"/>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smtClean="0">
                <a:latin typeface="Aptos Display" panose="020B0004020202020204"/>
              </a:rPr>
              <a:t>TB mortality trends before(2021-2022 )and During the </a:t>
            </a:r>
            <a:r>
              <a:rPr lang="en-US" sz="4000" dirty="0">
                <a:latin typeface="Aptos Display" panose="020B0004020202020204"/>
              </a:rPr>
              <a:t> </a:t>
            </a:r>
            <a:r>
              <a:rPr lang="en-US" sz="4000" dirty="0" smtClean="0">
                <a:latin typeface="Aptos Display" panose="020B0004020202020204"/>
              </a:rPr>
              <a:t>AI intervention( 2023-2024)</a:t>
            </a:r>
            <a:endParaRPr kumimoji="0" lang="en-US" sz="4000" b="1" i="0" u="none" strike="noStrike" kern="1200" cap="none" spc="0" normalizeH="0" baseline="0" noProof="0" dirty="0">
              <a:ln>
                <a:noFill/>
              </a:ln>
              <a:solidFill>
                <a:srgbClr val="002F6C"/>
              </a:solidFill>
              <a:effectLst/>
              <a:uLnTx/>
              <a:uFillTx/>
              <a:latin typeface="Aptos Display" panose="020B0004020202020204"/>
            </a:endParaRPr>
          </a:p>
        </p:txBody>
      </p:sp>
      <p:pic>
        <p:nvPicPr>
          <p:cNvPr id="6" name="Picture 5" descr="MOH logo"/>
          <p:cNvPicPr>
            <a:picLocks noChangeAspect="1" noChangeArrowheads="1"/>
          </p:cNvPicPr>
          <p:nvPr/>
        </p:nvPicPr>
        <p:blipFill>
          <a:blip r:embed="rId3">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escription: county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9948" y="5692775"/>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818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98A5-B672-AFE2-4E0E-FBA3D8D39729}"/>
              </a:ext>
            </a:extLst>
          </p:cNvPr>
          <p:cNvSpPr>
            <a:spLocks noGrp="1"/>
          </p:cNvSpPr>
          <p:nvPr>
            <p:ph type="title"/>
          </p:nvPr>
        </p:nvSpPr>
        <p:spPr>
          <a:xfrm>
            <a:off x="628475" y="348347"/>
            <a:ext cx="10515600" cy="1325563"/>
          </a:xfrm>
        </p:spPr>
        <p:txBody>
          <a:bodyPr>
            <a:normAutofit/>
          </a:bodyPr>
          <a:lstStyle/>
          <a:p>
            <a:r>
              <a:rPr lang="en-US" sz="3600" dirty="0">
                <a:latin typeface="Arial" panose="020B0604020202020204" pitchFamily="34" charset="0"/>
                <a:cs typeface="Arial" panose="020B0604020202020204" pitchFamily="34" charset="0"/>
              </a:rPr>
              <a:t>Discussion</a:t>
            </a:r>
            <a:endParaRPr lang="en-KE"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FBCA5AD-C53D-0FCD-3B3A-C4BF09CA278D}"/>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Male </a:t>
            </a:r>
            <a:r>
              <a:rPr lang="en-US" sz="2400" dirty="0" smtClean="0">
                <a:latin typeface="Arial" panose="020B0604020202020204" pitchFamily="34" charset="0"/>
                <a:cs typeface="Arial" panose="020B0604020202020204" pitchFamily="34" charset="0"/>
              </a:rPr>
              <a:t>female ratio- more males affected</a:t>
            </a:r>
            <a:endParaRPr lang="en-US" sz="2400" dirty="0">
              <a:latin typeface="Arial" panose="020B0604020202020204" pitchFamily="34" charset="0"/>
              <a:cs typeface="Arial" panose="020B0604020202020204" pitchFamily="34" charset="0"/>
            </a:endParaRPr>
          </a:p>
          <a:p>
            <a:pPr marL="457200" lvl="1" indent="0">
              <a:buNone/>
            </a:pPr>
            <a:r>
              <a:rPr lang="en-US" dirty="0" smtClean="0">
                <a:latin typeface="Arial" panose="020B0604020202020204" pitchFamily="34" charset="0"/>
                <a:cs typeface="Arial" panose="020B0604020202020204" pitchFamily="34" charset="0"/>
              </a:rPr>
              <a:t>Prevalence survey 2015-2016  and WHO TB report 2024,more males affected had similar reports</a:t>
            </a:r>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Similar </a:t>
            </a:r>
            <a:r>
              <a:rPr lang="en-US" sz="2400" dirty="0" smtClean="0">
                <a:latin typeface="Arial" panose="020B0604020202020204" pitchFamily="34" charset="0"/>
                <a:cs typeface="Arial" panose="020B0604020202020204" pitchFamily="34" charset="0"/>
              </a:rPr>
              <a:t>mortality risk factors in previous Mortality TB audit report  by- NTLP 2022</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High index of </a:t>
            </a:r>
            <a:r>
              <a:rPr lang="en-US" sz="2400" dirty="0" smtClean="0">
                <a:latin typeface="Arial" panose="020B0604020202020204" pitchFamily="34" charset="0"/>
                <a:cs typeface="Arial" panose="020B0604020202020204" pitchFamily="34" charset="0"/>
              </a:rPr>
              <a:t>evaluation </a:t>
            </a:r>
            <a:r>
              <a:rPr lang="en-US" sz="2400" dirty="0">
                <a:latin typeface="Arial" panose="020B0604020202020204" pitchFamily="34" charset="0"/>
                <a:cs typeface="Arial" panose="020B0604020202020204" pitchFamily="34" charset="0"/>
              </a:rPr>
              <a:t>is key among patients with such </a:t>
            </a:r>
            <a:r>
              <a:rPr lang="en-US" sz="2400" dirty="0" smtClean="0">
                <a:latin typeface="Arial" panose="020B0604020202020204" pitchFamily="34" charset="0"/>
                <a:cs typeface="Arial" panose="020B0604020202020204" pitchFamily="34" charset="0"/>
              </a:rPr>
              <a:t>mortality risks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ensure quality of care outcomes </a:t>
            </a:r>
          </a:p>
          <a:p>
            <a:pPr marL="0" indent="0">
              <a:buNone/>
            </a:pPr>
            <a:r>
              <a:rPr lang="en-US" sz="2400" dirty="0" smtClean="0">
                <a:latin typeface="Arial" panose="020B0604020202020204" pitchFamily="34" charset="0"/>
                <a:cs typeface="Arial" panose="020B0604020202020204" pitchFamily="34" charset="0"/>
              </a:rPr>
              <a:t>         a study from Chengdu, china ICU data (2019-2022) pulmonary TB patients-mortality evaluation includes variables like BMI and comorbidities </a:t>
            </a:r>
            <a:endParaRPr lang="en-US" sz="2400" dirty="0">
              <a:latin typeface="Arial" panose="020B0604020202020204" pitchFamily="34" charset="0"/>
              <a:cs typeface="Arial" panose="020B0604020202020204" pitchFamily="34" charset="0"/>
            </a:endParaRPr>
          </a:p>
          <a:p>
            <a:pPr marL="0" indent="0">
              <a:buNone/>
            </a:pPr>
            <a:endParaRPr lang="en-US" dirty="0">
              <a:latin typeface="+mj-lt"/>
              <a:cs typeface="Arial" panose="020B0604020202020204" pitchFamily="34" charset="0"/>
            </a:endParaRPr>
          </a:p>
          <a:p>
            <a:pPr marL="0" indent="0">
              <a:buNone/>
            </a:pPr>
            <a:endParaRPr lang="en-KE" dirty="0">
              <a:latin typeface="+mj-lt"/>
            </a:endParaRPr>
          </a:p>
        </p:txBody>
      </p:sp>
      <p:pic>
        <p:nvPicPr>
          <p:cNvPr id="4" name="Picture 3"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791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tos Display" panose="020B0004020202020204"/>
              </a:rPr>
              <a:t>Impact</a:t>
            </a:r>
            <a:endParaRPr lang="en-US" dirty="0">
              <a:latin typeface="Aptos Display" panose="020B0004020202020204"/>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Enhanced </a:t>
            </a:r>
            <a:r>
              <a:rPr lang="en-US" sz="2400" dirty="0">
                <a:latin typeface="Arial" panose="020B0604020202020204" pitchFamily="34" charset="0"/>
                <a:cs typeface="Arial" panose="020B0604020202020204" pitchFamily="34" charset="0"/>
              </a:rPr>
              <a:t>triaging and care prioritization</a:t>
            </a:r>
          </a:p>
          <a:p>
            <a:r>
              <a:rPr lang="en-US" sz="2400" dirty="0" smtClean="0">
                <a:latin typeface="Arial" panose="020B0604020202020204" pitchFamily="34" charset="0"/>
                <a:cs typeface="Arial" panose="020B0604020202020204" pitchFamily="34" charset="0"/>
              </a:rPr>
              <a:t>More </a:t>
            </a:r>
            <a:r>
              <a:rPr lang="en-US" sz="2400" dirty="0">
                <a:latin typeface="Arial" panose="020B0604020202020204" pitchFamily="34" charset="0"/>
                <a:cs typeface="Arial" panose="020B0604020202020204" pitchFamily="34" charset="0"/>
              </a:rPr>
              <a:t>efficient use of limited healthcare resources</a:t>
            </a:r>
          </a:p>
          <a:p>
            <a:r>
              <a:rPr lang="en-US" sz="2400" dirty="0" smtClean="0">
                <a:latin typeface="Arial" panose="020B0604020202020204" pitchFamily="34" charset="0"/>
                <a:cs typeface="Arial" panose="020B0604020202020204" pitchFamily="34" charset="0"/>
              </a:rPr>
              <a:t>Positive </a:t>
            </a:r>
            <a:r>
              <a:rPr lang="en-US" sz="2400" dirty="0">
                <a:latin typeface="Arial" panose="020B0604020202020204" pitchFamily="34" charset="0"/>
                <a:cs typeface="Arial" panose="020B0604020202020204" pitchFamily="34" charset="0"/>
              </a:rPr>
              <a:t>feedback from healthcare workers</a:t>
            </a:r>
          </a:p>
          <a:p>
            <a:r>
              <a:rPr lang="en-US" sz="2400" dirty="0" smtClean="0">
                <a:latin typeface="Arial" panose="020B0604020202020204" pitchFamily="34" charset="0"/>
                <a:cs typeface="Arial" panose="020B0604020202020204" pitchFamily="34" charset="0"/>
              </a:rPr>
              <a:t>Foundation </a:t>
            </a:r>
            <a:r>
              <a:rPr lang="en-US" sz="2400" dirty="0">
                <a:latin typeface="Arial" panose="020B0604020202020204" pitchFamily="34" charset="0"/>
                <a:cs typeface="Arial" panose="020B0604020202020204" pitchFamily="34" charset="0"/>
              </a:rPr>
              <a:t>for scaling AI tools in </a:t>
            </a:r>
            <a:r>
              <a:rPr lang="en-US" sz="2400" dirty="0" smtClean="0">
                <a:latin typeface="Arial" panose="020B0604020202020204" pitchFamily="34" charset="0"/>
                <a:cs typeface="Arial" panose="020B0604020202020204" pitchFamily="34" charset="0"/>
              </a:rPr>
              <a:t>high burden conditions in health sector </a:t>
            </a:r>
            <a:endParaRPr lang="en-US" sz="2400" dirty="0">
              <a:latin typeface="Arial" panose="020B0604020202020204" pitchFamily="34" charset="0"/>
              <a:cs typeface="Arial" panose="020B0604020202020204" pitchFamily="34" charset="0"/>
            </a:endParaRPr>
          </a:p>
          <a:p>
            <a:endParaRPr lang="en-US" dirty="0">
              <a:latin typeface="Aptos Display" panose="020B0004020202020204"/>
            </a:endParaRPr>
          </a:p>
        </p:txBody>
      </p:sp>
      <p:pic>
        <p:nvPicPr>
          <p:cNvPr id="5" name="Picture 3" descr="Description: county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OH logo"/>
          <p:cNvPicPr>
            <a:picLocks noChangeAspect="1" noChangeArrowheads="1"/>
          </p:cNvPicPr>
          <p:nvPr/>
        </p:nvPicPr>
        <p:blipFill>
          <a:blip r:embed="rId3">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7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3DE6-5476-509F-76AE-EE2C38D89169}"/>
              </a:ext>
            </a:extLst>
          </p:cNvPr>
          <p:cNvSpPr txBox="1">
            <a:spLocks/>
          </p:cNvSpPr>
          <p:nvPr/>
        </p:nvSpPr>
        <p:spPr>
          <a:xfrm>
            <a:off x="1308361" y="50006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accent1">
                    <a:lumMod val="50000"/>
                  </a:schemeClr>
                </a:solidFill>
                <a:latin typeface="Arial" panose="020B0604020202020204" pitchFamily="34" charset="0"/>
                <a:cs typeface="Arial" panose="020B0604020202020204" pitchFamily="34" charset="0"/>
              </a:rPr>
              <a:t>Outline</a:t>
            </a:r>
            <a:endParaRPr lang="en-KE" sz="4000" b="1"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08ED9F-C03D-B0A6-C4C6-47729866E5B1}"/>
              </a:ext>
            </a:extLst>
          </p:cNvPr>
          <p:cNvSpPr txBox="1">
            <a:spLocks/>
          </p:cNvSpPr>
          <p:nvPr/>
        </p:nvSpPr>
        <p:spPr>
          <a:xfrm>
            <a:off x="838199"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sz="2800" dirty="0" smtClean="0">
                <a:solidFill>
                  <a:srgbClr val="002060"/>
                </a:solidFill>
              </a:rPr>
              <a:t>Justification and Background </a:t>
            </a:r>
          </a:p>
          <a:p>
            <a:pPr algn="just">
              <a:lnSpc>
                <a:spcPct val="100000"/>
              </a:lnSpc>
            </a:pPr>
            <a:r>
              <a:rPr lang="en-US" sz="2800" dirty="0" smtClean="0">
                <a:solidFill>
                  <a:srgbClr val="002060"/>
                </a:solidFill>
              </a:rPr>
              <a:t>Study site</a:t>
            </a:r>
          </a:p>
          <a:p>
            <a:pPr algn="just">
              <a:lnSpc>
                <a:spcPct val="100000"/>
              </a:lnSpc>
            </a:pPr>
            <a:r>
              <a:rPr lang="en-US" sz="2800" dirty="0" smtClean="0">
                <a:solidFill>
                  <a:srgbClr val="002060"/>
                </a:solidFill>
              </a:rPr>
              <a:t>Objective</a:t>
            </a:r>
          </a:p>
          <a:p>
            <a:pPr algn="just">
              <a:lnSpc>
                <a:spcPct val="100000"/>
              </a:lnSpc>
            </a:pPr>
            <a:r>
              <a:rPr lang="en-US" sz="2800" dirty="0" smtClean="0">
                <a:solidFill>
                  <a:srgbClr val="002060"/>
                </a:solidFill>
              </a:rPr>
              <a:t>Methodology </a:t>
            </a:r>
          </a:p>
          <a:p>
            <a:pPr algn="just">
              <a:lnSpc>
                <a:spcPct val="100000"/>
              </a:lnSpc>
            </a:pPr>
            <a:r>
              <a:rPr lang="en-US" sz="2800" dirty="0" smtClean="0">
                <a:solidFill>
                  <a:srgbClr val="002060"/>
                </a:solidFill>
              </a:rPr>
              <a:t>Results </a:t>
            </a:r>
          </a:p>
          <a:p>
            <a:pPr algn="just">
              <a:lnSpc>
                <a:spcPct val="100000"/>
              </a:lnSpc>
            </a:pPr>
            <a:r>
              <a:rPr lang="en-US" sz="2800" dirty="0" smtClean="0">
                <a:solidFill>
                  <a:srgbClr val="002060"/>
                </a:solidFill>
              </a:rPr>
              <a:t>Conclusion/Recommendations</a:t>
            </a:r>
            <a:endParaRPr lang="en-US" sz="2800" b="1" dirty="0" smtClean="0">
              <a:solidFill>
                <a:srgbClr val="002060"/>
              </a:solidFill>
            </a:endParaRPr>
          </a:p>
          <a:p>
            <a:pPr algn="just">
              <a:lnSpc>
                <a:spcPct val="100000"/>
              </a:lnSpc>
            </a:pPr>
            <a:r>
              <a:rPr lang="en-US" sz="2800" dirty="0" smtClean="0">
                <a:solidFill>
                  <a:srgbClr val="002060"/>
                </a:solidFill>
              </a:rPr>
              <a:t>Acknowledgements</a:t>
            </a:r>
          </a:p>
          <a:p>
            <a:pPr>
              <a:lnSpc>
                <a:spcPct val="110000"/>
              </a:lnSpc>
              <a:buFont typeface="Wingdings" panose="05000000000000000000" pitchFamily="2" charset="2"/>
              <a:buChar char="§"/>
            </a:pPr>
            <a:endParaRPr lang="en-US" dirty="0"/>
          </a:p>
        </p:txBody>
      </p:sp>
      <p:pic>
        <p:nvPicPr>
          <p:cNvPr id="4" name="Picture 3"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264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3164" y="129309"/>
            <a:ext cx="773083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002F6C"/>
                </a:solidFill>
                <a:effectLst/>
                <a:uLnTx/>
                <a:uFillTx/>
                <a:latin typeface="Arial" panose="020B0604020202020204" pitchFamily="34" charset="0"/>
                <a:ea typeface="+mj-ea"/>
                <a:cs typeface="Arial" panose="020B0604020202020204" pitchFamily="34" charset="0"/>
              </a:rPr>
              <a:t>Conclusion/Recommendations</a:t>
            </a:r>
            <a:endParaRPr kumimoji="0" lang="en-US" sz="18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D159DB8-AA54-855D-1A05-F7AA97873561}"/>
              </a:ext>
            </a:extLst>
          </p:cNvPr>
          <p:cNvSpPr txBox="1">
            <a:spLocks/>
          </p:cNvSpPr>
          <p:nvPr/>
        </p:nvSpPr>
        <p:spPr>
          <a:xfrm>
            <a:off x="822036" y="1838036"/>
            <a:ext cx="10531764" cy="4399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rgbClr val="002060"/>
              </a:solidFill>
              <a:effectLst/>
              <a:uLnTx/>
              <a:uFillTx/>
              <a:latin typeface="Aptos Display" panose="020B0004020202020204"/>
              <a:ea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None/>
              <a:tabLst/>
              <a:defRPr/>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KE" sz="2800" b="0" i="0" u="none" strike="noStrike" kern="1200" cap="none" spc="0" normalizeH="0" baseline="0" noProof="0" dirty="0">
              <a:ln>
                <a:noFill/>
              </a:ln>
              <a:solidFill>
                <a:srgbClr val="002F6C"/>
              </a:solidFill>
              <a:effectLst/>
              <a:uLnTx/>
              <a:uFillTx/>
              <a:latin typeface="Times New Roman" panose="02020603050405020304"/>
              <a:ea typeface="+mn-ea"/>
              <a:cs typeface="Arial" panose="020B0604020202020204" pitchFamily="34" charset="0"/>
            </a:endParaRPr>
          </a:p>
        </p:txBody>
      </p:sp>
      <p:pic>
        <p:nvPicPr>
          <p:cNvPr id="4" name="Picture 3"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61394" y="1300294"/>
            <a:ext cx="8682606" cy="4031873"/>
          </a:xfrm>
          <a:prstGeom prst="rect">
            <a:avLst/>
          </a:prstGeom>
        </p:spPr>
        <p:txBody>
          <a:bodyPr wrap="square">
            <a:spAutoFit/>
          </a:bodyPr>
          <a:lstStyle/>
          <a:p>
            <a:pPr marL="457200" indent="-457200">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AI </a:t>
            </a:r>
            <a:r>
              <a:rPr lang="en-US" sz="3200" dirty="0">
                <a:latin typeface="Arial" panose="020B0604020202020204" pitchFamily="34" charset="0"/>
                <a:cs typeface="Arial" panose="020B0604020202020204" pitchFamily="34" charset="0"/>
              </a:rPr>
              <a:t>can meaningfully support TB care in resource-limited settings.</a:t>
            </a:r>
          </a:p>
          <a:p>
            <a:pPr marL="457200" indent="-457200">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Predictive </a:t>
            </a:r>
            <a:r>
              <a:rPr lang="en-US" sz="3200" dirty="0">
                <a:latin typeface="Arial" panose="020B0604020202020204" pitchFamily="34" charset="0"/>
                <a:cs typeface="Arial" panose="020B0604020202020204" pitchFamily="34" charset="0"/>
              </a:rPr>
              <a:t>modeling improves patient outcomes and supports public health strategy</a:t>
            </a:r>
            <a:r>
              <a:rPr lang="en-US" sz="3200" dirty="0" smtClean="0">
                <a:latin typeface="Arial" panose="020B0604020202020204" pitchFamily="34" charset="0"/>
                <a:cs typeface="Arial" panose="020B0604020202020204" pitchFamily="34" charset="0"/>
              </a:rPr>
              <a:t>.</a:t>
            </a:r>
          </a:p>
          <a:p>
            <a:pPr marL="457200" indent="-457200">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Expand use of AI-based decision support tools in TB and other chronic disease programs.</a:t>
            </a:r>
          </a:p>
        </p:txBody>
      </p:sp>
    </p:spTree>
    <p:extLst>
      <p:ext uri="{BB962C8B-B14F-4D97-AF65-F5344CB8AC3E}">
        <p14:creationId xmlns:p14="http://schemas.microsoft.com/office/powerpoint/2010/main" val="1753988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8945" y="443345"/>
            <a:ext cx="6384431"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002F6C"/>
                </a:solidFill>
                <a:effectLst/>
                <a:uLnTx/>
                <a:uFillTx/>
                <a:latin typeface="Arial" panose="020B0604020202020204" pitchFamily="34" charset="0"/>
                <a:ea typeface="+mj-ea"/>
                <a:cs typeface="Arial" panose="020B0604020202020204" pitchFamily="34" charset="0"/>
              </a:rPr>
              <a:t>Acknowledgement</a:t>
            </a:r>
            <a:endParaRPr kumimoji="0" lang="en-US" sz="18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D5139F-D5F1-708B-0BC9-43C08393538C}"/>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rPr>
              <a:t>Homabay county government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rPr>
              <a:t>Department of Health-Homabay county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noProof="0" dirty="0" smtClean="0">
                <a:solidFill>
                  <a:srgbClr val="002060"/>
                </a:solidFill>
              </a:rPr>
              <a:t>HCTRH Administration and TB clinic</a:t>
            </a:r>
            <a:endParaRPr kumimoji="0" lang="en-US" sz="2800" b="0" i="0" u="none" strike="noStrike" kern="1200" cap="none" spc="0" normalizeH="0" baseline="0" noProof="0" dirty="0" smtClean="0">
              <a:ln>
                <a:noFill/>
              </a:ln>
              <a:solidFill>
                <a:srgbClr val="002060"/>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smtClean="0">
                <a:solidFill>
                  <a:srgbClr val="002060"/>
                </a:solidFill>
              </a:rPr>
              <a:t>NTLP</a:t>
            </a:r>
            <a:endParaRPr kumimoji="0" lang="en-US" sz="2800" b="0" i="0" u="none" strike="noStrike" kern="1200" cap="none" spc="0" normalizeH="0" baseline="0" noProof="0" dirty="0" smtClean="0">
              <a:ln>
                <a:noFill/>
              </a:ln>
              <a:solidFill>
                <a:srgbClr val="002060"/>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noProof="0" dirty="0" smtClean="0">
                <a:solidFill>
                  <a:srgbClr val="002060"/>
                </a:solidFill>
              </a:rPr>
              <a:t>TB TAMATISHA</a:t>
            </a:r>
            <a:endParaRPr kumimoji="0" lang="en-US" sz="2800" b="0" i="0" u="none" strike="noStrike" kern="1200" cap="none" spc="0" normalizeH="0" baseline="0" noProof="0" dirty="0" smtClean="0">
              <a:ln>
                <a:noFill/>
              </a:ln>
              <a:solidFill>
                <a:srgbClr val="002060"/>
              </a:solidFill>
              <a:effectLst/>
              <a:uLnTx/>
              <a:uFillTx/>
            </a:endParaRPr>
          </a:p>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smtClean="0">
                <a:ln>
                  <a:noFill/>
                </a:ln>
                <a:solidFill>
                  <a:srgbClr val="002060"/>
                </a:solidFill>
                <a:effectLst/>
                <a:uLnTx/>
                <a:uFillTx/>
              </a:rPr>
              <a:t>KCOA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rgbClr val="002F6C"/>
              </a:solidFill>
              <a:effectLst/>
              <a:uLnTx/>
              <a:uFillTx/>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rgbClr val="002F6C"/>
              </a:solidFill>
              <a:effectLst/>
              <a:uLnTx/>
              <a:uFillTx/>
              <a:latin typeface="Times New Roman" panose="020206030504050203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rgbClr val="002F6C"/>
              </a:solidFill>
              <a:effectLst/>
              <a:uLnTx/>
              <a:uFillTx/>
              <a:latin typeface="Times New Roman" panose="020206030504050203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KE" sz="2800" b="0" i="0" u="none" strike="noStrike" kern="1200" cap="none" spc="0" normalizeH="0" baseline="0" noProof="0" dirty="0">
              <a:ln>
                <a:noFill/>
              </a:ln>
              <a:solidFill>
                <a:srgbClr val="002F6C"/>
              </a:solidFill>
              <a:effectLst/>
              <a:uLnTx/>
              <a:uFillTx/>
              <a:latin typeface="Times New Roman" panose="02020603050405020304"/>
              <a:ea typeface="+mn-ea"/>
              <a:cs typeface="Arial" panose="020B0604020202020204" pitchFamily="34" charset="0"/>
            </a:endParaRPr>
          </a:p>
        </p:txBody>
      </p:sp>
      <p:pic>
        <p:nvPicPr>
          <p:cNvPr id="4" name="Picture 3"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669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5660" y="3044280"/>
            <a:ext cx="2340705" cy="769441"/>
          </a:xfrm>
          <a:prstGeom prst="rect">
            <a:avLst/>
          </a:prstGeom>
        </p:spPr>
        <p:txBody>
          <a:bodyPr wrap="none">
            <a:spAutoFit/>
          </a:bodyPr>
          <a:lstStyle/>
          <a:p>
            <a:pPr lvl="0"/>
            <a:r>
              <a:rPr lang="en-US" sz="4400" b="1" dirty="0">
                <a:solidFill>
                  <a:srgbClr val="002060"/>
                </a:solidFill>
                <a:latin typeface="Aptos Display" panose="020B0004020202020204"/>
                <a:cs typeface="Arial" panose="020B0604020202020204" pitchFamily="34" charset="0"/>
              </a:rPr>
              <a:t>Thank you!!</a:t>
            </a:r>
            <a:endParaRPr lang="en-KE" sz="4400" b="1" dirty="0">
              <a:solidFill>
                <a:srgbClr val="002060"/>
              </a:solidFill>
              <a:latin typeface="Aptos Display" panose="020B0004020202020204"/>
              <a:cs typeface="Arial" panose="020B0604020202020204" pitchFamily="34" charset="0"/>
            </a:endParaRPr>
          </a:p>
        </p:txBody>
      </p:sp>
      <p:pic>
        <p:nvPicPr>
          <p:cNvPr id="3" name="Picture 2"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40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320" y="514737"/>
            <a:ext cx="3206327"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smtClean="0">
                <a:ln>
                  <a:noFill/>
                </a:ln>
                <a:solidFill>
                  <a:srgbClr val="002060"/>
                </a:solidFill>
                <a:effectLst/>
                <a:uLnTx/>
                <a:uFillTx/>
                <a:latin typeface="Arial" panose="020B0604020202020204" pitchFamily="34" charset="0"/>
                <a:ea typeface="Times New Roman" charset="0"/>
                <a:cs typeface="Arial" panose="020B0604020202020204" pitchFamily="34" charset="0"/>
              </a:rPr>
              <a:t>Justification</a:t>
            </a:r>
            <a:endParaRPr kumimoji="0" 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p:txBody>
      </p:sp>
      <p:sp>
        <p:nvSpPr>
          <p:cNvPr id="4" name="Rectangle 3"/>
          <p:cNvSpPr/>
          <p:nvPr/>
        </p:nvSpPr>
        <p:spPr>
          <a:xfrm>
            <a:off x="1426891" y="1411639"/>
            <a:ext cx="8366860" cy="4031873"/>
          </a:xfrm>
          <a:prstGeom prst="rect">
            <a:avLst/>
          </a:prstGeom>
        </p:spPr>
        <p:txBody>
          <a:bodyPr wrap="square">
            <a:spAutoFit/>
          </a:bodyPr>
          <a:lstStyle/>
          <a:p>
            <a:pPr>
              <a:buNone/>
            </a:pPr>
            <a:r>
              <a:rPr lang="en-US" altLang="en-US" sz="3200" dirty="0" smtClean="0">
                <a:solidFill>
                  <a:schemeClr val="accent1">
                    <a:lumMod val="50000"/>
                  </a:schemeClr>
                </a:solidFill>
                <a:latin typeface="Arial" panose="020B0604020202020204" pitchFamily="34" charset="0"/>
                <a:ea typeface="Times New Roman" charset="0"/>
                <a:cs typeface="Arial" panose="020B0604020202020204" pitchFamily="34" charset="0"/>
              </a:rPr>
              <a:t>The study will improve  patient management and Quality of Care by:</a:t>
            </a:r>
          </a:p>
          <a:p>
            <a:r>
              <a:rPr lang="en-US" altLang="en-US" sz="3200" dirty="0" smtClean="0">
                <a:solidFill>
                  <a:schemeClr val="accent1">
                    <a:lumMod val="50000"/>
                  </a:schemeClr>
                </a:solidFill>
                <a:latin typeface="Arial" panose="020B0604020202020204" pitchFamily="34" charset="0"/>
                <a:ea typeface="Times New Roman" charset="0"/>
                <a:cs typeface="Arial" panose="020B0604020202020204" pitchFamily="34" charset="0"/>
              </a:rPr>
              <a:t>Sensitization of facility leadership on systemic gaps in TB diagnoses and  benefits of AI  in improvement of treatment outcomes.</a:t>
            </a:r>
          </a:p>
          <a:p>
            <a:r>
              <a:rPr lang="en-US" altLang="en-US" sz="3200" dirty="0" smtClean="0">
                <a:solidFill>
                  <a:schemeClr val="accent1">
                    <a:lumMod val="50000"/>
                  </a:schemeClr>
                </a:solidFill>
                <a:latin typeface="Arial" panose="020B0604020202020204" pitchFamily="34" charset="0"/>
                <a:ea typeface="Times New Roman" charset="0"/>
                <a:cs typeface="Arial" panose="020B0604020202020204" pitchFamily="34" charset="0"/>
              </a:rPr>
              <a:t>Sensitization of  all Health care Providers  on use of AI by following use of TB  mortality risk factors.</a:t>
            </a:r>
            <a:endParaRPr lang="en-US" altLang="en-US" sz="3200" dirty="0">
              <a:solidFill>
                <a:schemeClr val="accent1">
                  <a:lumMod val="50000"/>
                </a:schemeClr>
              </a:solidFill>
              <a:latin typeface="Arial" panose="020B0604020202020204" pitchFamily="34" charset="0"/>
              <a:ea typeface="Times New Roman" charset="0"/>
              <a:cs typeface="Arial" panose="020B0604020202020204" pitchFamily="34" charset="0"/>
            </a:endParaRPr>
          </a:p>
        </p:txBody>
      </p:sp>
      <p:pic>
        <p:nvPicPr>
          <p:cNvPr id="5" name="Picture 4"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284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3939-B846-BAC1-95F2-A55BCC4EA9A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2F6C"/>
                </a:solidFill>
                <a:latin typeface="Segoe UI" panose="020B0502040204020203" pitchFamily="34" charset="0"/>
                <a:ea typeface="+mj-ea"/>
                <a:cs typeface="Segoe UI" panose="020B0502040204020203" pitchFamily="34" charset="0"/>
              </a:defRPr>
            </a:lvl1pPr>
          </a:lstStyle>
          <a:p>
            <a:r>
              <a:rPr lang="en-US" sz="4000" dirty="0" smtClean="0">
                <a:latin typeface="Arial" panose="020B0604020202020204" pitchFamily="34" charset="0"/>
                <a:cs typeface="Arial" panose="020B0604020202020204" pitchFamily="34" charset="0"/>
              </a:rPr>
              <a:t>Background</a:t>
            </a:r>
            <a:endParaRPr lang="en-KE"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301DCF-6C51-93FA-0D58-F200ED89131E}"/>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800" dirty="0" smtClean="0">
                <a:solidFill>
                  <a:srgbClr val="002060"/>
                </a:solidFill>
                <a:ea typeface="Calibri" panose="020F0502020204030204" pitchFamily="34" charset="0"/>
              </a:rPr>
              <a:t>Tuberculosis </a:t>
            </a:r>
            <a:r>
              <a:rPr lang="en-US" sz="2800" dirty="0">
                <a:solidFill>
                  <a:srgbClr val="002060"/>
                </a:solidFill>
                <a:ea typeface="Calibri" panose="020F0502020204030204" pitchFamily="34" charset="0"/>
              </a:rPr>
              <a:t>(TB) is a major public health challenge in Kenya</a:t>
            </a:r>
            <a:endParaRPr lang="en-US" sz="2800" dirty="0" smtClean="0">
              <a:solidFill>
                <a:srgbClr val="002060"/>
              </a:solidFill>
              <a:ea typeface="Calibri" panose="020F0502020204030204" pitchFamily="34" charset="0"/>
            </a:endParaRPr>
          </a:p>
          <a:p>
            <a:pPr algn="just"/>
            <a:r>
              <a:rPr lang="en-US" sz="2800" dirty="0">
                <a:solidFill>
                  <a:srgbClr val="002060"/>
                </a:solidFill>
                <a:ea typeface="Calibri" panose="020F0502020204030204" pitchFamily="34" charset="0"/>
              </a:rPr>
              <a:t>Homa Bay County has among the highest TB and HIV co-infection rates </a:t>
            </a:r>
            <a:r>
              <a:rPr lang="en-US" sz="2800" dirty="0" smtClean="0">
                <a:solidFill>
                  <a:srgbClr val="002060"/>
                </a:solidFill>
                <a:ea typeface="Calibri" panose="020F0502020204030204" pitchFamily="34" charset="0"/>
              </a:rPr>
              <a:t>nationally at 53% ,2024</a:t>
            </a:r>
          </a:p>
          <a:p>
            <a:pPr algn="just"/>
            <a:r>
              <a:rPr lang="en-US" sz="2800" dirty="0" smtClean="0">
                <a:solidFill>
                  <a:srgbClr val="002060"/>
                </a:solidFill>
                <a:ea typeface="Calibri" panose="020F0502020204030204" pitchFamily="34" charset="0"/>
              </a:rPr>
              <a:t>The targets set to by WHO End TB strategy include a reduction of TB deaths by 95% by 2035 with baseline of 2015 at less than 35%</a:t>
            </a:r>
            <a:endParaRPr lang="en-US" sz="3000" dirty="0">
              <a:solidFill>
                <a:srgbClr val="002060"/>
              </a:solidFill>
              <a:ea typeface="Calibri" panose="020F0502020204030204" pitchFamily="34" charset="0"/>
            </a:endParaRPr>
          </a:p>
          <a:p>
            <a:pPr algn="just"/>
            <a:r>
              <a:rPr lang="en-US" sz="3000" dirty="0" smtClean="0">
                <a:solidFill>
                  <a:srgbClr val="002060"/>
                </a:solidFill>
                <a:ea typeface="Calibri" panose="020F0502020204030204" pitchFamily="34" charset="0"/>
              </a:rPr>
              <a:t>Traditional </a:t>
            </a:r>
            <a:r>
              <a:rPr lang="en-US" sz="3000" dirty="0">
                <a:solidFill>
                  <a:srgbClr val="002060"/>
                </a:solidFill>
                <a:ea typeface="Calibri" panose="020F0502020204030204" pitchFamily="34" charset="0"/>
              </a:rPr>
              <a:t>care pathways struggle with timely identification of high-risk patients</a:t>
            </a:r>
          </a:p>
          <a:p>
            <a:pPr algn="just"/>
            <a:endParaRPr lang="en-KE" sz="2800" dirty="0">
              <a:solidFill>
                <a:srgbClr val="002060"/>
              </a:solidFill>
            </a:endParaRPr>
          </a:p>
        </p:txBody>
      </p:sp>
      <p:pic>
        <p:nvPicPr>
          <p:cNvPr id="4" name="Picture 3"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035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62466" y="3244334"/>
            <a:ext cx="1467068" cy="369332"/>
          </a:xfrm>
          <a:prstGeom prst="rect">
            <a:avLst/>
          </a:prstGeom>
        </p:spPr>
        <p:txBody>
          <a:bodyPr wrap="none">
            <a:spAutoFit/>
          </a:bodyPr>
          <a:lstStyle/>
          <a:p>
            <a:pPr lvl="0" algn="ctr" eaLnBrk="0" fontAlgn="base" hangingPunct="0">
              <a:spcBef>
                <a:spcPct val="0"/>
              </a:spcBef>
              <a:spcAft>
                <a:spcPct val="0"/>
              </a:spcAft>
            </a:pPr>
            <a:r>
              <a:rPr lang="en-US" altLang="en-US" kern="0" dirty="0">
                <a:solidFill>
                  <a:srgbClr val="FFFFFF"/>
                </a:solidFill>
                <a:latin typeface="Arial" charset="0"/>
              </a:rPr>
              <a:t>GK PRISON</a:t>
            </a:r>
          </a:p>
        </p:txBody>
      </p:sp>
      <p:sp>
        <p:nvSpPr>
          <p:cNvPr id="16" name="Rectangle 15"/>
          <p:cNvSpPr/>
          <p:nvPr/>
        </p:nvSpPr>
        <p:spPr>
          <a:xfrm>
            <a:off x="6065993" y="185420"/>
            <a:ext cx="5595066" cy="4247317"/>
          </a:xfrm>
          <a:prstGeom prst="rect">
            <a:avLst/>
          </a:prstGeom>
        </p:spPr>
        <p:txBody>
          <a:bodyPr wrap="square">
            <a:spAutoFit/>
          </a:bodyPr>
          <a:lstStyle/>
          <a:p>
            <a:pPr>
              <a:lnSpc>
                <a:spcPct val="150000"/>
              </a:lnSpc>
            </a:pPr>
            <a:r>
              <a:rPr lang="en-US" altLang="en-US" sz="2000" dirty="0">
                <a:solidFill>
                  <a:srgbClr val="002060"/>
                </a:solidFill>
                <a:latin typeface="Arial" panose="020B0604020202020204" pitchFamily="34" charset="0"/>
                <a:cs typeface="Arial" panose="020B0604020202020204" pitchFamily="34" charset="0"/>
              </a:rPr>
              <a:t>Homabay </a:t>
            </a:r>
            <a:r>
              <a:rPr lang="en-US" altLang="en-US" sz="2000" dirty="0" smtClean="0">
                <a:solidFill>
                  <a:srgbClr val="002060"/>
                </a:solidFill>
                <a:latin typeface="Arial" panose="020B0604020202020204" pitchFamily="34" charset="0"/>
                <a:cs typeface="Arial" panose="020B0604020202020204" pitchFamily="34" charset="0"/>
              </a:rPr>
              <a:t>County Referral Hospital supported by county  Government .-largest hospital in the western region in TB management</a:t>
            </a:r>
            <a:endParaRPr lang="en-US" altLang="en-US" sz="2000" dirty="0">
              <a:solidFill>
                <a:srgbClr val="002060"/>
              </a:solidFill>
              <a:latin typeface="Arial" panose="020B0604020202020204" pitchFamily="34" charset="0"/>
              <a:cs typeface="Arial" panose="020B0604020202020204" pitchFamily="34" charset="0"/>
            </a:endParaRPr>
          </a:p>
          <a:p>
            <a:pPr>
              <a:lnSpc>
                <a:spcPct val="150000"/>
              </a:lnSpc>
            </a:pPr>
            <a:r>
              <a:rPr lang="en-US" altLang="en-US" sz="2000" dirty="0" smtClean="0">
                <a:solidFill>
                  <a:srgbClr val="002060"/>
                </a:solidFill>
                <a:latin typeface="Arial" panose="020B0604020202020204" pitchFamily="34" charset="0"/>
                <a:cs typeface="Arial" panose="020B0604020202020204" pitchFamily="34" charset="0"/>
              </a:rPr>
              <a:t>High TB burden </a:t>
            </a:r>
            <a:r>
              <a:rPr lang="en-US" altLang="en-US" sz="2000" dirty="0" smtClean="0">
                <a:solidFill>
                  <a:srgbClr val="002060"/>
                </a:solidFill>
                <a:latin typeface="Arial" panose="020B0604020202020204" pitchFamily="34" charset="0"/>
                <a:cs typeface="Arial" panose="020B0604020202020204" pitchFamily="34" charset="0"/>
              </a:rPr>
              <a:t>facility-CNR 623/100000</a:t>
            </a:r>
            <a:endParaRPr lang="en-US" altLang="en-US" sz="2000" dirty="0" smtClean="0">
              <a:solidFill>
                <a:srgbClr val="002060"/>
              </a:solidFill>
              <a:latin typeface="Arial" panose="020B0604020202020204" pitchFamily="34" charset="0"/>
              <a:cs typeface="Arial" panose="020B0604020202020204" pitchFamily="34" charset="0"/>
            </a:endParaRPr>
          </a:p>
          <a:p>
            <a:pPr>
              <a:lnSpc>
                <a:spcPct val="150000"/>
              </a:lnSpc>
            </a:pPr>
            <a:r>
              <a:rPr lang="en-US" altLang="en-US" sz="2000" dirty="0" smtClean="0">
                <a:solidFill>
                  <a:srgbClr val="002060"/>
                </a:solidFill>
                <a:latin typeface="Arial" panose="020B0604020202020204" pitchFamily="34" charset="0"/>
                <a:cs typeface="Arial" panose="020B0604020202020204" pitchFamily="34" charset="0"/>
              </a:rPr>
              <a:t>Data availability –detailed patients records and electronic TB surveillance data which supports retrospective and prospective analysis</a:t>
            </a:r>
          </a:p>
          <a:p>
            <a:pPr>
              <a:lnSpc>
                <a:spcPct val="150000"/>
              </a:lnSpc>
            </a:pPr>
            <a:r>
              <a:rPr lang="en-US" altLang="en-US" sz="2000" dirty="0" smtClean="0">
                <a:solidFill>
                  <a:srgbClr val="002060"/>
                </a:solidFill>
                <a:latin typeface="Arial" panose="020B0604020202020204" pitchFamily="34" charset="0"/>
                <a:cs typeface="Arial" panose="020B0604020202020204" pitchFamily="34" charset="0"/>
              </a:rPr>
              <a:t>Diagnostic capacity that allows integration of AI powered tools into clinical workflows.</a:t>
            </a:r>
          </a:p>
        </p:txBody>
      </p:sp>
      <p:sp>
        <p:nvSpPr>
          <p:cNvPr id="2" name="Rectangle 1"/>
          <p:cNvSpPr/>
          <p:nvPr/>
        </p:nvSpPr>
        <p:spPr>
          <a:xfrm>
            <a:off x="2545479" y="185420"/>
            <a:ext cx="4284055"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2F6C"/>
                </a:solidFill>
                <a:effectLst/>
                <a:uLnTx/>
                <a:uFillTx/>
                <a:latin typeface="Arial" panose="020B0604020202020204" pitchFamily="34" charset="0"/>
                <a:ea typeface="+mj-ea"/>
                <a:cs typeface="Arial" panose="020B0604020202020204" pitchFamily="34" charset="0"/>
              </a:rPr>
              <a:t>Study site</a:t>
            </a:r>
            <a:endParaRPr kumimoji="0" lang="en-US" sz="36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9" name="Picture 3" descr="Description: county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9948" y="573210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MOH logo"/>
          <p:cNvPicPr>
            <a:picLocks noChangeAspect="1" noChangeArrowheads="1"/>
          </p:cNvPicPr>
          <p:nvPr/>
        </p:nvPicPr>
        <p:blipFill>
          <a:blip r:embed="rId3">
            <a:extLst>
              <a:ext uri="{28A0092B-C50C-407E-A947-70E740481C1C}">
                <a14:useLocalDpi xmlns:a14="http://schemas.microsoft.com/office/drawing/2010/main" val="0"/>
              </a:ext>
            </a:extLst>
          </a:blip>
          <a:srcRect b="19148"/>
          <a:stretch>
            <a:fillRect/>
          </a:stretch>
        </p:blipFill>
        <p:spPr bwMode="auto">
          <a:xfrm>
            <a:off x="580102" y="5834343"/>
            <a:ext cx="1328601" cy="83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32483"/>
            <a:ext cx="5915481" cy="4174589"/>
          </a:xfrm>
          <a:prstGeom prst="rect">
            <a:avLst/>
          </a:prstGeom>
        </p:spPr>
      </p:pic>
    </p:spTree>
    <p:extLst>
      <p:ext uri="{BB962C8B-B14F-4D97-AF65-F5344CB8AC3E}">
        <p14:creationId xmlns:p14="http://schemas.microsoft.com/office/powerpoint/2010/main" val="1030235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0164" y="361771"/>
            <a:ext cx="6124097"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002F6C"/>
                </a:solidFill>
                <a:effectLst/>
                <a:uLnTx/>
                <a:uFillTx/>
                <a:latin typeface="Aptos Display" panose="020B0004020202020204"/>
                <a:ea typeface="+mj-ea"/>
                <a:cs typeface="Segoe UI" panose="020B0502040204020203" pitchFamily="34" charset="0"/>
              </a:rPr>
              <a:t>Broad Objective</a:t>
            </a:r>
            <a:endParaRPr kumimoji="0" lang="en-US" sz="1800" b="0" i="0" u="none" strike="noStrike" kern="0" cap="none" spc="0" normalizeH="0" baseline="0" noProof="0" dirty="0" smtClean="0">
              <a:ln>
                <a:noFill/>
              </a:ln>
              <a:solidFill>
                <a:sysClr val="windowText" lastClr="000000"/>
              </a:solidFill>
              <a:effectLst/>
              <a:uLnTx/>
              <a:uFillTx/>
              <a:latin typeface="Aptos Display" panose="020B0004020202020204"/>
            </a:endParaRPr>
          </a:p>
        </p:txBody>
      </p:sp>
      <p:sp>
        <p:nvSpPr>
          <p:cNvPr id="3" name="Content Placeholder 2">
            <a:extLst>
              <a:ext uri="{FF2B5EF4-FFF2-40B4-BE49-F238E27FC236}">
                <a16:creationId xmlns:a16="http://schemas.microsoft.com/office/drawing/2014/main" id="{EEE38D77-A851-9861-BDFE-4516333F0E18}"/>
              </a:ext>
            </a:extLst>
          </p:cNvPr>
          <p:cNvSpPr txBox="1">
            <a:spLocks/>
          </p:cNvSpPr>
          <p:nvPr/>
        </p:nvSpPr>
        <p:spPr>
          <a:xfrm>
            <a:off x="444617" y="1573242"/>
            <a:ext cx="11038492" cy="4240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2060"/>
                </a:solidFill>
                <a:effectLst/>
                <a:uLnTx/>
                <a:uFillTx/>
              </a:rPr>
              <a:t>To assess the overall Role</a:t>
            </a:r>
            <a:r>
              <a:rPr kumimoji="0" lang="en-US" sz="2400" b="0" i="0" u="none" strike="noStrike" kern="1200" cap="none" spc="0" normalizeH="0" noProof="0" dirty="0" smtClean="0">
                <a:ln>
                  <a:noFill/>
                </a:ln>
                <a:solidFill>
                  <a:srgbClr val="002060"/>
                </a:solidFill>
                <a:effectLst/>
                <a:uLnTx/>
                <a:uFillTx/>
              </a:rPr>
              <a:t> of </a:t>
            </a:r>
            <a:r>
              <a:rPr lang="en-US" sz="2400" dirty="0" smtClean="0">
                <a:solidFill>
                  <a:srgbClr val="002060"/>
                </a:solidFill>
              </a:rPr>
              <a:t>AI</a:t>
            </a:r>
            <a:r>
              <a:rPr kumimoji="0" lang="en-US" sz="2400" b="0" i="0" u="none" strike="noStrike" kern="1200" cap="none" spc="0" normalizeH="0" noProof="0" dirty="0" smtClean="0">
                <a:ln>
                  <a:noFill/>
                </a:ln>
                <a:solidFill>
                  <a:srgbClr val="002060"/>
                </a:solidFill>
                <a:effectLst/>
                <a:uLnTx/>
                <a:uFillTx/>
              </a:rPr>
              <a:t> in prediction of TB mortality risk and assist in improving TB outcomes in </a:t>
            </a:r>
            <a:r>
              <a:rPr lang="en-US" sz="2400" noProof="0" dirty="0" smtClean="0">
                <a:solidFill>
                  <a:srgbClr val="002060"/>
                </a:solidFill>
              </a:rPr>
              <a:t>Health care</a:t>
            </a:r>
            <a:r>
              <a:rPr kumimoji="0" lang="en-US" sz="2400" b="0" i="0" u="none" strike="noStrike" kern="1200" cap="none" spc="0" normalizeH="0" noProof="0" dirty="0" smtClean="0">
                <a:ln>
                  <a:noFill/>
                </a:ln>
                <a:solidFill>
                  <a:srgbClr val="002060"/>
                </a:solidFill>
                <a:effectLst/>
                <a:uLnTx/>
                <a:uFillTx/>
              </a:rPr>
              <a:t> settings mainly in  HCRTH, Homabay Town Sub county, Homabay county</a:t>
            </a:r>
            <a:r>
              <a:rPr kumimoji="0" lang="en-US" sz="2400" b="0" i="0" u="none" strike="noStrike" kern="1200" cap="none" spc="0" normalizeH="0" baseline="0" noProof="0" dirty="0" smtClean="0">
                <a:ln>
                  <a:noFill/>
                </a:ln>
                <a:solidFill>
                  <a:srgbClr val="002060"/>
                </a:solidFill>
                <a:effectLst/>
                <a:uLnTx/>
                <a:uFillTx/>
              </a:rPr>
              <a:t>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002060"/>
              </a:solidFill>
              <a:effectLst/>
              <a:uLnTx/>
              <a:uFillTx/>
            </a:endParaRPr>
          </a:p>
          <a:p>
            <a:pPr marL="0" marR="0" lvl="0" indent="0" algn="just" defTabSz="914400" rtl="0" eaLnBrk="1" fontAlgn="auto" latinLnBrk="0" hangingPunct="1">
              <a:lnSpc>
                <a:spcPct val="90000"/>
              </a:lnSpc>
              <a:spcBef>
                <a:spcPts val="1000"/>
              </a:spcBef>
              <a:spcAft>
                <a:spcPts val="0"/>
              </a:spcAft>
              <a:buClrTx/>
              <a:buSzTx/>
              <a:buNone/>
              <a:tabLst/>
              <a:defRPr/>
            </a:pPr>
            <a:r>
              <a:rPr lang="en-US" sz="2400" dirty="0" smtClean="0">
                <a:solidFill>
                  <a:srgbClr val="002060"/>
                </a:solidFill>
              </a:rPr>
              <a:t>    </a:t>
            </a:r>
            <a:r>
              <a:rPr lang="en-US" sz="2400" b="1" dirty="0" smtClean="0">
                <a:solidFill>
                  <a:srgbClr val="002060"/>
                </a:solidFill>
              </a:rPr>
              <a:t>Specific objectives</a:t>
            </a:r>
          </a:p>
          <a:p>
            <a:pPr marL="0" marR="0" lvl="0" indent="0" algn="just" defTabSz="914400" rtl="0" eaLnBrk="1" fontAlgn="auto" latinLnBrk="0" hangingPunct="1">
              <a:lnSpc>
                <a:spcPct val="90000"/>
              </a:lnSpc>
              <a:spcBef>
                <a:spcPts val="1000"/>
              </a:spcBef>
              <a:spcAft>
                <a:spcPts val="0"/>
              </a:spcAft>
              <a:buClrTx/>
              <a:buSzTx/>
              <a:buNone/>
              <a:tabLst/>
              <a:defRPr/>
            </a:pPr>
            <a:endParaRPr lang="en-US" sz="2400" b="1" dirty="0">
              <a:solidFill>
                <a:srgbClr val="002060"/>
              </a:solidFil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2060"/>
                </a:solidFill>
                <a:effectLst/>
                <a:uLnTx/>
                <a:uFillTx/>
              </a:rPr>
              <a:t>To characterized the </a:t>
            </a:r>
            <a:r>
              <a:rPr lang="en-US" sz="2400" dirty="0" smtClean="0">
                <a:solidFill>
                  <a:srgbClr val="002060"/>
                </a:solidFill>
              </a:rPr>
              <a:t>risk factors</a:t>
            </a:r>
            <a:r>
              <a:rPr kumimoji="0" lang="en-US" sz="2400" b="0" i="0" u="none" strike="noStrike" kern="1200" cap="none" spc="0" normalizeH="0" baseline="0" noProof="0" dirty="0" smtClean="0">
                <a:ln>
                  <a:noFill/>
                </a:ln>
                <a:solidFill>
                  <a:srgbClr val="002060"/>
                </a:solidFill>
                <a:effectLst/>
                <a:uLnTx/>
                <a:uFillTx/>
              </a:rPr>
              <a:t> attributes of </a:t>
            </a:r>
            <a:r>
              <a:rPr lang="en-US" sz="2400" dirty="0" smtClean="0">
                <a:solidFill>
                  <a:srgbClr val="002060"/>
                </a:solidFill>
              </a:rPr>
              <a:t>TB patients</a:t>
            </a:r>
            <a:r>
              <a:rPr kumimoji="0" lang="en-US" sz="2400" b="0" i="0" u="none" strike="noStrike" kern="1200" cap="none" spc="0" normalizeH="0" baseline="0" noProof="0" dirty="0" smtClean="0">
                <a:ln>
                  <a:noFill/>
                </a:ln>
                <a:solidFill>
                  <a:srgbClr val="002060"/>
                </a:solidFill>
                <a:effectLst/>
                <a:uLnTx/>
                <a:uFillTx/>
              </a:rPr>
              <a:t> </a:t>
            </a:r>
            <a:r>
              <a:rPr lang="en-US" sz="2400" dirty="0" smtClean="0">
                <a:solidFill>
                  <a:srgbClr val="002060"/>
                </a:solidFill>
              </a:rPr>
              <a:t>diagnosed in 2023 to 2024</a:t>
            </a:r>
            <a:endParaRPr lang="en-US" sz="2400" noProof="0" dirty="0" smtClean="0">
              <a:solidFill>
                <a:srgbClr val="002060"/>
              </a:solidFil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dirty="0" smtClean="0">
                <a:ln>
                  <a:noFill/>
                </a:ln>
                <a:solidFill>
                  <a:srgbClr val="002060"/>
                </a:solidFill>
                <a:effectLst/>
                <a:uLnTx/>
                <a:uFillTx/>
              </a:rPr>
              <a:t>To</a:t>
            </a:r>
            <a:r>
              <a:rPr kumimoji="0" lang="en-US" sz="2400" b="0" i="0" u="none" strike="noStrike" kern="1200" cap="none" spc="0" normalizeH="0" dirty="0" smtClean="0">
                <a:ln>
                  <a:noFill/>
                </a:ln>
                <a:solidFill>
                  <a:srgbClr val="002060"/>
                </a:solidFill>
                <a:effectLst/>
                <a:uLnTx/>
                <a:uFillTx/>
              </a:rPr>
              <a:t> describe the clinical manifestations, TB screening, diagnoses and outcomes  among </a:t>
            </a:r>
            <a:r>
              <a:rPr lang="en-US" sz="2400" dirty="0" smtClean="0">
                <a:solidFill>
                  <a:srgbClr val="002060"/>
                </a:solidFill>
              </a:rPr>
              <a:t>patients</a:t>
            </a:r>
            <a:r>
              <a:rPr kumimoji="0" lang="en-US" sz="2400" b="0" i="0" u="none" strike="noStrike" kern="1200" cap="none" spc="0" normalizeH="0" dirty="0" smtClean="0">
                <a:ln>
                  <a:noFill/>
                </a:ln>
                <a:solidFill>
                  <a:srgbClr val="002060"/>
                </a:solidFill>
                <a:effectLst/>
                <a:uLnTx/>
                <a:uFillTx/>
              </a:rPr>
              <a:t> diagnosed </a:t>
            </a:r>
            <a:r>
              <a:rPr lang="en-US" sz="2400" dirty="0" smtClean="0">
                <a:solidFill>
                  <a:srgbClr val="002060"/>
                </a:solidFill>
              </a:rPr>
              <a:t>before and after AI integration .</a:t>
            </a:r>
            <a:endParaRPr kumimoji="0" lang="en-US" sz="2400" b="0" i="0" u="none" strike="noStrike" kern="1200" cap="none" spc="0" normalizeH="0" baseline="0" noProof="0" dirty="0" smtClean="0">
              <a:ln>
                <a:noFill/>
              </a:ln>
              <a:solidFill>
                <a:srgbClr val="002060"/>
              </a:solidFill>
              <a:effectLst/>
              <a:uLnTx/>
              <a:uFillTx/>
            </a:endParaRPr>
          </a:p>
          <a:p>
            <a:pPr marL="0" lvl="0" indent="0">
              <a:buNone/>
              <a:defRPr/>
            </a:pPr>
            <a:endParaRPr kumimoji="0" lang="en-US" sz="2400" b="0" i="0" u="none" strike="noStrike" kern="1200" cap="none" spc="0" normalizeH="0" baseline="0" noProof="0" dirty="0">
              <a:ln>
                <a:noFill/>
              </a:ln>
              <a:solidFill>
                <a:srgbClr val="002F6C"/>
              </a:solidFill>
              <a:effectLst/>
              <a:uLnTx/>
              <a:uFillTx/>
            </a:endParaRPr>
          </a:p>
        </p:txBody>
      </p:sp>
      <p:pic>
        <p:nvPicPr>
          <p:cNvPr id="4" name="Picture 3"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44004" y="581746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282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Problem Statement</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Arial" panose="020B0604020202020204" pitchFamily="34" charset="0"/>
                <a:cs typeface="Arial" panose="020B0604020202020204" pitchFamily="34" charset="0"/>
              </a:rPr>
              <a:t>Tuberculosis remains a leading cause  of death due to delayed interventions of high risk TB patients despite integration of artificial intelligence into TB care that guides and support data driven decisions to reduce TB- related deaths . </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sz="3600" dirty="0">
              <a:latin typeface="Aptos Display" panose="020B0004020202020204"/>
            </a:endParaRPr>
          </a:p>
        </p:txBody>
      </p:sp>
      <p:pic>
        <p:nvPicPr>
          <p:cNvPr id="4" name="Picture 3"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874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Aim Statement</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Arial" panose="020B0604020202020204" pitchFamily="34" charset="0"/>
                <a:cs typeface="Arial" panose="020B0604020202020204" pitchFamily="34" charset="0"/>
              </a:rPr>
              <a:t>To Reduce tuberculosis mortality at Homabay County referral Hospital through the integration  of artificial intelligence </a:t>
            </a:r>
            <a:r>
              <a:rPr lang="en-US" dirty="0" smtClean="0">
                <a:latin typeface="Arial" panose="020B0604020202020204" pitchFamily="34" charset="0"/>
                <a:cs typeface="Arial" panose="020B0604020202020204" pitchFamily="34" charset="0"/>
              </a:rPr>
              <a:t> from </a:t>
            </a:r>
            <a:r>
              <a:rPr lang="en-US" dirty="0" smtClean="0">
                <a:latin typeface="Arial" panose="020B0604020202020204" pitchFamily="34" charset="0"/>
                <a:cs typeface="Arial" panose="020B0604020202020204" pitchFamily="34" charset="0"/>
              </a:rPr>
              <a:t>a rate of 6% in 2022 to 2 %  by end of 2024.</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sz="3600" dirty="0">
              <a:latin typeface="Aptos Display" panose="020B0004020202020204"/>
            </a:endParaRPr>
          </a:p>
        </p:txBody>
      </p:sp>
      <p:pic>
        <p:nvPicPr>
          <p:cNvPr id="4" name="Picture 3"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431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292" y="193964"/>
            <a:ext cx="523801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002F6C"/>
                </a:solidFill>
                <a:effectLst/>
                <a:uLnTx/>
                <a:uFillTx/>
                <a:latin typeface="Arial" panose="020B0604020202020204" pitchFamily="34" charset="0"/>
                <a:ea typeface="+mj-ea"/>
                <a:cs typeface="Arial" panose="020B0604020202020204" pitchFamily="34" charset="0"/>
              </a:rPr>
              <a:t>Methodology</a:t>
            </a:r>
            <a:endParaRPr kumimoji="0" lang="en-US" sz="18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A652FD-BE5C-7CA9-1E7F-10CF9A0E86A5}"/>
              </a:ext>
            </a:extLst>
          </p:cNvPr>
          <p:cNvSpPr txBox="1">
            <a:spLocks/>
          </p:cNvSpPr>
          <p:nvPr/>
        </p:nvSpPr>
        <p:spPr>
          <a:xfrm>
            <a:off x="468486" y="901850"/>
            <a:ext cx="11021792" cy="4993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2F6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ea typeface="Calibri" panose="020F0502020204030204" pitchFamily="34" charset="0"/>
              </a:rPr>
              <a:t> </a:t>
            </a:r>
            <a:r>
              <a:rPr lang="en-US" sz="2800" dirty="0">
                <a:solidFill>
                  <a:srgbClr val="002060"/>
                </a:solidFill>
                <a:ea typeface="Calibri" panose="020F0502020204030204" pitchFamily="34" charset="0"/>
              </a:rPr>
              <a:t>A</a:t>
            </a:r>
            <a:r>
              <a:rPr kumimoji="0" lang="en-US" sz="2800" b="0" i="0" u="none" strike="noStrike" kern="1200" cap="none" spc="0" normalizeH="0" baseline="0" noProof="0" dirty="0" smtClean="0">
                <a:ln>
                  <a:noFill/>
                </a:ln>
                <a:solidFill>
                  <a:srgbClr val="002060"/>
                </a:solidFill>
                <a:effectLst/>
                <a:uLnTx/>
                <a:uFillTx/>
                <a:ea typeface="Calibri" panose="020F0502020204030204" pitchFamily="34" charset="0"/>
              </a:rPr>
              <a:t> r</a:t>
            </a:r>
            <a:r>
              <a:rPr kumimoji="0" lang="en-US" sz="2800" b="0" i="0" u="none" strike="noStrike" kern="1200" cap="none" spc="0" normalizeH="0" baseline="0" noProof="0" dirty="0" smtClean="0">
                <a:ln>
                  <a:noFill/>
                </a:ln>
                <a:solidFill>
                  <a:srgbClr val="002060"/>
                </a:solidFill>
                <a:effectLst/>
                <a:uLnTx/>
                <a:uFillTx/>
                <a:ea typeface="Times New Roman" panose="02020603050405020304" pitchFamily="18" charset="0"/>
              </a:rPr>
              <a:t>etrospective data review of </a:t>
            </a:r>
            <a:r>
              <a:rPr lang="en-US" sz="2800" dirty="0" smtClean="0">
                <a:solidFill>
                  <a:srgbClr val="002060"/>
                </a:solidFill>
                <a:ea typeface="Times New Roman" panose="02020603050405020304" pitchFamily="18" charset="0"/>
              </a:rPr>
              <a:t>830</a:t>
            </a:r>
            <a:r>
              <a:rPr kumimoji="0" lang="en-US" sz="2800" b="0" i="0" u="none" strike="noStrike" kern="1200" cap="none" spc="0" normalizeH="0" baseline="0" noProof="0" dirty="0" smtClean="0">
                <a:ln>
                  <a:noFill/>
                </a:ln>
                <a:solidFill>
                  <a:srgbClr val="002060"/>
                </a:solidFill>
                <a:effectLst/>
                <a:uLnTx/>
                <a:uFillTx/>
                <a:ea typeface="Times New Roman" panose="02020603050405020304" pitchFamily="18" charset="0"/>
              </a:rPr>
              <a:t> </a:t>
            </a:r>
            <a:r>
              <a:rPr lang="en-US" sz="2800" dirty="0" smtClean="0">
                <a:solidFill>
                  <a:srgbClr val="002060"/>
                </a:solidFill>
                <a:ea typeface="Times New Roman" panose="02020603050405020304" pitchFamily="18" charset="0"/>
              </a:rPr>
              <a:t>TB patients</a:t>
            </a:r>
            <a:r>
              <a:rPr kumimoji="0" lang="en-US" sz="2800" b="0" i="0" u="none" strike="noStrike" kern="1200" cap="none" spc="0" normalizeH="0" baseline="0" noProof="0" dirty="0" smtClean="0">
                <a:ln>
                  <a:noFill/>
                </a:ln>
                <a:solidFill>
                  <a:srgbClr val="002060"/>
                </a:solidFill>
                <a:effectLst/>
                <a:uLnTx/>
                <a:uFillTx/>
                <a:ea typeface="Times New Roman" panose="02020603050405020304" pitchFamily="18" charset="0"/>
              </a:rPr>
              <a:t>  on follow-up from </a:t>
            </a:r>
            <a:r>
              <a:rPr lang="en-US" sz="2800" dirty="0" smtClean="0">
                <a:solidFill>
                  <a:srgbClr val="002060"/>
                </a:solidFill>
                <a:ea typeface="Times New Roman" panose="02020603050405020304" pitchFamily="18" charset="0"/>
              </a:rPr>
              <a:t>Jan</a:t>
            </a:r>
            <a:r>
              <a:rPr kumimoji="0" lang="en-US" sz="2800" b="0" i="0" u="none" strike="noStrike" kern="1200" cap="none" spc="0" normalizeH="0" baseline="0" noProof="0" dirty="0" smtClean="0">
                <a:ln>
                  <a:noFill/>
                </a:ln>
                <a:solidFill>
                  <a:srgbClr val="002060"/>
                </a:solidFill>
                <a:effectLst/>
                <a:uLnTx/>
                <a:uFillTx/>
                <a:ea typeface="Times New Roman" panose="02020603050405020304" pitchFamily="18" charset="0"/>
              </a:rPr>
              <a:t> 2023 to </a:t>
            </a:r>
            <a:r>
              <a:rPr lang="en-US" sz="2800" noProof="0" dirty="0" smtClean="0">
                <a:solidFill>
                  <a:srgbClr val="002060"/>
                </a:solidFill>
                <a:ea typeface="Times New Roman" panose="02020603050405020304" pitchFamily="18" charset="0"/>
              </a:rPr>
              <a:t>Dec </a:t>
            </a:r>
            <a:r>
              <a:rPr lang="en-US" sz="2800" dirty="0" smtClean="0">
                <a:solidFill>
                  <a:srgbClr val="002060"/>
                </a:solidFill>
                <a:ea typeface="Times New Roman" panose="02020603050405020304" pitchFamily="18" charset="0"/>
              </a:rPr>
              <a:t> 2024</a:t>
            </a:r>
            <a:r>
              <a:rPr kumimoji="0" lang="en-US" sz="2800" b="0" i="0" u="none" strike="noStrike" kern="1200" cap="none" spc="0" normalizeH="0" baseline="0" noProof="0" dirty="0" smtClean="0">
                <a:ln>
                  <a:noFill/>
                </a:ln>
                <a:solidFill>
                  <a:srgbClr val="002060"/>
                </a:solidFill>
                <a:effectLst/>
                <a:uLnTx/>
                <a:uFillTx/>
                <a:ea typeface="Times New Roman" panose="02020603050405020304" pitchFamily="18" charset="0"/>
              </a:rPr>
              <a:t> in</a:t>
            </a:r>
            <a:r>
              <a:rPr kumimoji="0" lang="en-US" sz="2800" b="0" i="0" u="none" strike="noStrike" kern="1200" cap="none" spc="0" normalizeH="0" noProof="0" dirty="0" smtClean="0">
                <a:ln>
                  <a:noFill/>
                </a:ln>
                <a:solidFill>
                  <a:srgbClr val="002060"/>
                </a:solidFill>
                <a:effectLst/>
                <a:uLnTx/>
                <a:uFillTx/>
                <a:ea typeface="Times New Roman" panose="02020603050405020304" pitchFamily="18" charset="0"/>
              </a:rPr>
              <a:t> HCTRH ,</a:t>
            </a:r>
            <a:r>
              <a:rPr kumimoji="0" lang="en-US" sz="2800" b="0" i="0" u="none" strike="noStrike" kern="1200" cap="none" spc="0" normalizeH="0" baseline="0" noProof="0" dirty="0" smtClean="0">
                <a:ln>
                  <a:noFill/>
                </a:ln>
                <a:solidFill>
                  <a:srgbClr val="002060"/>
                </a:solidFill>
                <a:effectLst/>
                <a:uLnTx/>
                <a:uFillTx/>
                <a:ea typeface="Times New Roman" panose="02020603050405020304" pitchFamily="18" charset="0"/>
              </a:rPr>
              <a:t> Homabay</a:t>
            </a:r>
            <a:r>
              <a:rPr kumimoji="0" lang="en-US" sz="2800" b="0" i="0" u="none" strike="noStrike" kern="1200" cap="none" spc="0" normalizeH="0" noProof="0" dirty="0" smtClean="0">
                <a:ln>
                  <a:noFill/>
                </a:ln>
                <a:solidFill>
                  <a:srgbClr val="002060"/>
                </a:solidFill>
                <a:effectLst/>
                <a:uLnTx/>
                <a:uFillTx/>
                <a:ea typeface="Times New Roman" panose="02020603050405020304" pitchFamily="18" charset="0"/>
              </a:rPr>
              <a:t> town</a:t>
            </a:r>
            <a:r>
              <a:rPr kumimoji="0" lang="en-US" sz="2800" b="0" i="0" u="none" strike="noStrike" kern="1200" cap="none" spc="0" normalizeH="0" baseline="0" noProof="0" dirty="0" smtClean="0">
                <a:ln>
                  <a:noFill/>
                </a:ln>
                <a:solidFill>
                  <a:srgbClr val="002060"/>
                </a:solidFill>
                <a:effectLst/>
                <a:uLnTx/>
                <a:uFillTx/>
                <a:ea typeface="Times New Roman" panose="02020603050405020304" pitchFamily="18" charset="0"/>
              </a:rPr>
              <a:t>  Sub county.</a:t>
            </a:r>
          </a:p>
          <a:p>
            <a:pPr marL="228600" marR="0" lvl="0" indent="-2286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ea typeface="Times New Roman" panose="02020603050405020304" pitchFamily="18" charset="0"/>
              </a:rPr>
              <a:t> Sociodemographic and clinical variables were abstracted from the  TIBU</a:t>
            </a:r>
            <a:r>
              <a:rPr kumimoji="0" lang="en-US" sz="2800" b="0" i="0" u="none" strike="noStrike" kern="1200" cap="none" spc="0" normalizeH="0" noProof="0" dirty="0" smtClean="0">
                <a:ln>
                  <a:noFill/>
                </a:ln>
                <a:solidFill>
                  <a:srgbClr val="002060"/>
                </a:solidFill>
                <a:effectLst/>
                <a:uLnTx/>
                <a:uFillTx/>
                <a:ea typeface="Times New Roman" panose="02020603050405020304" pitchFamily="18" charset="0"/>
              </a:rPr>
              <a:t> ,TB5 and  TB4</a:t>
            </a:r>
            <a:endParaRPr kumimoji="0" lang="en-US" sz="2800" b="0" i="0" u="none" strike="noStrike" kern="1200" cap="none" spc="0" normalizeH="0" baseline="0" noProof="0" dirty="0" smtClean="0">
              <a:ln>
                <a:noFill/>
              </a:ln>
              <a:solidFill>
                <a:srgbClr val="002060"/>
              </a:solidFill>
              <a:effectLst/>
              <a:uLnTx/>
              <a:uFillTx/>
              <a:ea typeface="Times New Roman" panose="02020603050405020304" pitchFamily="18" charset="0"/>
            </a:endParaRPr>
          </a:p>
          <a:p>
            <a:pPr marL="228600" marR="0" lvl="0" indent="-2286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ea typeface="Times New Roman" panose="02020603050405020304" pitchFamily="18" charset="0"/>
              </a:rPr>
              <a:t>The clinical variables of interest were TB</a:t>
            </a:r>
            <a:r>
              <a:rPr kumimoji="0" lang="en-US" sz="2800" b="0" i="0" u="none" strike="noStrike" kern="1200" cap="none" spc="0" normalizeH="0" noProof="0" dirty="0" smtClean="0">
                <a:ln>
                  <a:noFill/>
                </a:ln>
                <a:solidFill>
                  <a:srgbClr val="002060"/>
                </a:solidFill>
                <a:effectLst/>
                <a:uLnTx/>
                <a:uFillTx/>
                <a:ea typeface="Times New Roman" panose="02020603050405020304" pitchFamily="18" charset="0"/>
              </a:rPr>
              <a:t> diagnosis</a:t>
            </a:r>
            <a:r>
              <a:rPr kumimoji="0" lang="en-US" sz="2800" b="0" i="0" u="none" strike="noStrike" kern="1200" cap="none" spc="0" normalizeH="0" baseline="0" noProof="0" dirty="0" smtClean="0">
                <a:ln>
                  <a:noFill/>
                </a:ln>
                <a:solidFill>
                  <a:srgbClr val="002060"/>
                </a:solidFill>
                <a:effectLst/>
                <a:uLnTx/>
                <a:uFillTx/>
                <a:ea typeface="Times New Roman" panose="02020603050405020304" pitchFamily="18" charset="0"/>
              </a:rPr>
              <a:t> ,HIV Status, Age</a:t>
            </a:r>
            <a:r>
              <a:rPr kumimoji="0" lang="en-US" sz="2800" b="0" i="0" u="none" strike="noStrike" kern="1200" cap="none" spc="0" normalizeH="0" noProof="0" dirty="0" smtClean="0">
                <a:ln>
                  <a:noFill/>
                </a:ln>
                <a:solidFill>
                  <a:srgbClr val="002060"/>
                </a:solidFill>
                <a:effectLst/>
                <a:uLnTx/>
                <a:uFillTx/>
                <a:ea typeface="Times New Roman" panose="02020603050405020304" pitchFamily="18" charset="0"/>
              </a:rPr>
              <a:t>  sex, Treatment adherence , comorbidities, Lab results </a:t>
            </a:r>
            <a:r>
              <a:rPr kumimoji="0" lang="en-US" sz="2800" b="0" i="0" u="none" strike="noStrike" kern="1200" cap="none" spc="0" normalizeH="0" baseline="0" noProof="0" dirty="0" smtClean="0">
                <a:ln>
                  <a:noFill/>
                </a:ln>
                <a:solidFill>
                  <a:srgbClr val="002060"/>
                </a:solidFill>
                <a:effectLst/>
                <a:uLnTx/>
                <a:uFillTx/>
                <a:ea typeface="Times New Roman" panose="02020603050405020304" pitchFamily="18" charset="0"/>
              </a:rPr>
              <a:t>and BMI.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KE" sz="2800" b="0" i="0" u="none" strike="noStrike" kern="1200" cap="none" spc="0" normalizeH="0" baseline="0" noProof="0" dirty="0">
              <a:ln>
                <a:noFill/>
              </a:ln>
              <a:solidFill>
                <a:srgbClr val="002F6C"/>
              </a:solidFill>
              <a:effectLst/>
              <a:uLnTx/>
              <a:uFillTx/>
            </a:endParaRPr>
          </a:p>
        </p:txBody>
      </p:sp>
      <p:pic>
        <p:nvPicPr>
          <p:cNvPr id="4" name="Picture 3" descr="MOH logo"/>
          <p:cNvPicPr>
            <a:picLocks noChangeAspect="1" noChangeArrowheads="1"/>
          </p:cNvPicPr>
          <p:nvPr/>
        </p:nvPicPr>
        <p:blipFill>
          <a:blip r:embed="rId2">
            <a:extLst>
              <a:ext uri="{28A0092B-C50C-407E-A947-70E740481C1C}">
                <a14:useLocalDpi xmlns:a14="http://schemas.microsoft.com/office/drawing/2010/main" val="0"/>
              </a:ext>
            </a:extLst>
          </a:blip>
          <a:srcRect b="19148"/>
          <a:stretch>
            <a:fillRect/>
          </a:stretch>
        </p:blipFill>
        <p:spPr bwMode="auto">
          <a:xfrm>
            <a:off x="212544" y="5602855"/>
            <a:ext cx="1696160" cy="106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escription: county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0619" y="5720484"/>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72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1379</TotalTime>
  <Words>944</Words>
  <Application>Microsoft Office PowerPoint</Application>
  <PresentationFormat>Widescreen</PresentationFormat>
  <Paragraphs>188</Paragraphs>
  <Slides>22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Aptos</vt:lpstr>
      <vt:lpstr>Aptos Display</vt:lpstr>
      <vt:lpstr>Arial</vt:lpstr>
      <vt:lpstr>Calibri</vt:lpstr>
      <vt:lpstr>Calibri Light</vt:lpstr>
      <vt:lpstr>Segoe UI</vt:lpstr>
      <vt:lpstr>Times New Roman</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Problem Statement</vt:lpstr>
      <vt:lpstr>Aim Statement</vt:lpstr>
      <vt:lpstr>PowerPoint Presentation</vt:lpstr>
      <vt:lpstr>PowerPoint Presentation</vt:lpstr>
      <vt:lpstr>ARTIFICIAL INTELLIGENCE RISK PROBABILITY IN TIBU SURVEILLANCE</vt:lpstr>
      <vt:lpstr>PowerPoint Presentation</vt:lpstr>
      <vt:lpstr>Socio demographic characteristics of TB clients attending TB clinic HBCTRH                   2023-2024 (n=830)</vt:lpstr>
      <vt:lpstr>Clinical characteristics of TB clients attending HBCTRH TB Clinic  2023-2024 n=830 </vt:lpstr>
      <vt:lpstr>PowerPoint Presentation</vt:lpstr>
      <vt:lpstr>Results ……2</vt:lpstr>
      <vt:lpstr>PowerPoint Presentation</vt:lpstr>
      <vt:lpstr>Discussion</vt:lpstr>
      <vt:lpstr>Impact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assessment of TB Diagnosis among HIV positive patients with Advanced disease (CD4 &lt; 200) admitted at Homabay CTRH in 2018</dc:title>
  <dc:creator>User</dc:creator>
  <cp:lastModifiedBy>User</cp:lastModifiedBy>
  <cp:revision>108</cp:revision>
  <dcterms:created xsi:type="dcterms:W3CDTF">2024-08-28T07:19:34Z</dcterms:created>
  <dcterms:modified xsi:type="dcterms:W3CDTF">2025-10-16T01:17:16Z</dcterms:modified>
</cp:coreProperties>
</file>